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7" r:id="rId2"/>
    <p:sldId id="288" r:id="rId3"/>
    <p:sldId id="348" r:id="rId4"/>
    <p:sldId id="267" r:id="rId5"/>
    <p:sldId id="268" r:id="rId6"/>
    <p:sldId id="279" r:id="rId7"/>
    <p:sldId id="336" r:id="rId8"/>
    <p:sldId id="280" r:id="rId9"/>
    <p:sldId id="287" r:id="rId10"/>
    <p:sldId id="266" r:id="rId11"/>
    <p:sldId id="269" r:id="rId12"/>
    <p:sldId id="349" r:id="rId13"/>
    <p:sldId id="271" r:id="rId14"/>
    <p:sldId id="319" r:id="rId15"/>
    <p:sldId id="289" r:id="rId16"/>
    <p:sldId id="270" r:id="rId17"/>
    <p:sldId id="290" r:id="rId18"/>
    <p:sldId id="272" r:id="rId19"/>
    <p:sldId id="353" r:id="rId20"/>
    <p:sldId id="292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294" r:id="rId32"/>
    <p:sldId id="295" r:id="rId33"/>
    <p:sldId id="293" r:id="rId34"/>
    <p:sldId id="298" r:id="rId35"/>
    <p:sldId id="299" r:id="rId36"/>
    <p:sldId id="300" r:id="rId37"/>
    <p:sldId id="301" r:id="rId38"/>
    <p:sldId id="302" r:id="rId39"/>
    <p:sldId id="303" r:id="rId40"/>
    <p:sldId id="350" r:id="rId41"/>
    <p:sldId id="351" r:id="rId42"/>
    <p:sldId id="352" r:id="rId43"/>
    <p:sldId id="304" r:id="rId44"/>
    <p:sldId id="305" r:id="rId45"/>
    <p:sldId id="306" r:id="rId46"/>
    <p:sldId id="323" r:id="rId47"/>
    <p:sldId id="324" r:id="rId48"/>
    <p:sldId id="328" r:id="rId49"/>
    <p:sldId id="330" r:id="rId50"/>
    <p:sldId id="332" r:id="rId51"/>
    <p:sldId id="333" r:id="rId52"/>
    <p:sldId id="334" r:id="rId53"/>
    <p:sldId id="316" r:id="rId54"/>
    <p:sldId id="317" r:id="rId55"/>
    <p:sldId id="314" r:id="rId56"/>
    <p:sldId id="307" r:id="rId57"/>
    <p:sldId id="308" r:id="rId58"/>
    <p:sldId id="318" r:id="rId59"/>
  </p:sldIdLst>
  <p:sldSz cx="9144000" cy="6858000" type="screen4x3"/>
  <p:notesSz cx="6805613" cy="9944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24" autoAdjust="0"/>
  </p:normalViewPr>
  <p:slideViewPr>
    <p:cSldViewPr>
      <p:cViewPr varScale="1">
        <p:scale>
          <a:sx n="60" d="100"/>
          <a:sy n="60" d="100"/>
        </p:scale>
        <p:origin x="1458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01" tIns="47850" rIns="95701" bIns="47850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939" y="0"/>
            <a:ext cx="2949099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01" tIns="47850" rIns="95701" bIns="47850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0840263D-597E-42EB-841B-2B27E1867DDD}" type="datetimeFigureOut">
              <a:rPr lang="en-US"/>
              <a:pPr>
                <a:defRPr/>
              </a:pPr>
              <a:t>03-Oct-22</a:t>
            </a:fld>
            <a:endParaRPr 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5169"/>
            <a:ext cx="2949099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01" tIns="47850" rIns="95701" bIns="47850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939" y="9445169"/>
            <a:ext cx="2949099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01" tIns="47850" rIns="95701" bIns="47850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7965B2E-C92E-43BA-9ADA-BA8E25E181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7769E-AE46-43E0-A943-61DC9DC9613E}" type="datetimeFigureOut">
              <a:rPr lang="en-GB" smtClean="0"/>
              <a:t>03/10/2022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3013"/>
            <a:ext cx="4475163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1B645-FA98-45F7-9101-D50E47AB9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6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1B645-FA98-45F7-9101-D50E47AB978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8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, come to: 66 Gower Street #508 (</a:t>
            </a:r>
            <a:r>
              <a:rPr lang="en-US" sz="1200" dirty="0" err="1"/>
              <a:t>tel</a:t>
            </a:r>
            <a:r>
              <a:rPr lang="en-US" sz="1200" dirty="0"/>
              <a:t>: x37120)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1B645-FA98-45F7-9101-D50E47AB978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34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53CB5-629E-4049-885D-3F5F6F7EDC18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A6DC95-1E92-4888-BE70-00D004AAEAC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4A1818-0DDE-4263-A71C-A496BF525FAA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8F368-C159-4240-B7C2-9C6DD0DB7D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CFFFC-467F-49A9-8E15-20C5E698DF08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8522F-BDA8-4351-8D38-57737C8A514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8D4CC-3294-43DF-B02E-EBB10524B15E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0345C-C09C-4947-9CAE-0A6B2AC8C9B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22A08-8F38-4F86-B44B-87EFC5FA027C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605C9-2FE2-4A2C-B2D4-266296D8B9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DF697-5E77-4D8B-B9FB-DCCCC5E2489E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788FA-5BC8-4B1D-A4CF-6CAC8AB5E4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73988-D335-4DB4-B794-4EE22C0C6A64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AC111-ED09-4824-8569-25C67AC07DE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698DD-8757-4413-B4F0-F3389BC9ECE9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7C1CB-8F6C-4D75-ADE8-67EA0C932AB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59FCA-EE6B-4A81-8DBE-C674A909C580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DE39C-A036-4ED9-BAB1-CF2ED3A7111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A5F0C-AD89-4C51-8DB6-8A5F5264D85D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318AB-D0E1-4873-A4B6-1DD0106F8B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82F45-E110-47CB-B9D4-B131FF69028D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5BD3E-B2D5-4CBD-9988-539D9E2513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A929C9-4AA6-4BD0-937C-D0766B0FDB77}" type="datetimeFigureOut">
              <a:rPr lang="en-US"/>
              <a:pPr>
                <a:defRPr/>
              </a:pPr>
              <a:t>03-Oct-22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8A857A7-019F-4199-A4EA-0BC378406B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cl.ac.uk/staff/g.brostow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en.thinkexist.com/quotation/in_mathematics_you_don-t_understand_things-you/346035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hyperlink" Target="http://en.thinkexist.com/quotation/in_mathematics_you_don-t_understand_things-you/34603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ucl.ac.uk/course/view.php?id=2999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cl.ac.uk/academic-manual/chapters/chapter-4-assessment-framework-taught-programmes/section-3-module-assessment#3.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l.ac.uk/staff/g.brostow/#vi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.brostow@ucl.ac.u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nianticlab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nnarthusbertrand.org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hyperlink" Target="http://www.vision.caltech.edu/bouguetj/ICCV98/index.html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0.cs.ucl.ac.uk/people/M.Firman.html" TargetMode="External"/><Relationship Id="rId2" Type="http://schemas.openxmlformats.org/officeDocument/2006/relationships/hyperlink" Target="http://www.cs.ucl.ac.uk/staff/O.MacAodh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moodle.ucl.ac.uk/user/view.php?id=144957&amp;course=11541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hyperlink" Target="http://www.flickr.com/photos/jufemaiz/1982174326/" TargetMode="External"/><Relationship Id="rId3" Type="http://schemas.openxmlformats.org/officeDocument/2006/relationships/hyperlink" Target="http://www.flickr.com/photos/ehershey/181124492/" TargetMode="External"/><Relationship Id="rId7" Type="http://schemas.openxmlformats.org/officeDocument/2006/relationships/hyperlink" Target="http://www.flickr.com/photos/goldorak/384725178/" TargetMode="External"/><Relationship Id="rId12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hyperlink" Target="http://www.flickr.com/photos/sierradelta74/480194647/" TargetMode="External"/><Relationship Id="rId5" Type="http://schemas.openxmlformats.org/officeDocument/2006/relationships/hyperlink" Target="http://www.flickr.com/photos/felixtcat/1982428880/" TargetMode="External"/><Relationship Id="rId10" Type="http://schemas.openxmlformats.org/officeDocument/2006/relationships/image" Target="../media/image43.jpeg"/><Relationship Id="rId4" Type="http://schemas.openxmlformats.org/officeDocument/2006/relationships/image" Target="../media/image40.jpeg"/><Relationship Id="rId9" Type="http://schemas.openxmlformats.org/officeDocument/2006/relationships/hyperlink" Target="http://www.flickr.com/photos/12220922@N05/1980857983/" TargetMode="External"/><Relationship Id="rId1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www.cs.ucl.ac.uk/staff/s.prince/3dFaceModel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hyperlink" Target="http://www.bmva.ac.uk/apps/fruit.jp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en.wikipedia.org/wiki/Image:CVoverview2.jp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RhxdVk_sIs?t=283" TargetMode="External"/><Relationship Id="rId2" Type="http://schemas.openxmlformats.org/officeDocument/2006/relationships/hyperlink" Target="https://www.youtube.com/watch?v=KiftWz544_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brostow\ref\lectures\ChapIntro\fsrch1b.avi" TargetMode="External"/><Relationship Id="rId1" Type="http://schemas.openxmlformats.org/officeDocument/2006/relationships/video" Target="file:///C:\users\brostow\ref\lectures\ChapIntro\cootes-central_brain_aam_search+lines%5b1%5d.avi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brostow\ref\lectures\ChapIntro\dancemv_Condens.mpeg" TargetMode="External"/><Relationship Id="rId1" Type="http://schemas.openxmlformats.org/officeDocument/2006/relationships/video" Target="file:///C:\users\brostow\ref\lectures\ChapIntro\iccv98.mpeg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rostow\ref\lectures\ChapIntro\FrogComp.avi" TargetMode="Externa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brostow\ref\lectures\ChapIntro\ModelsShort.avi" TargetMode="External"/><Relationship Id="rId1" Type="http://schemas.openxmlformats.org/officeDocument/2006/relationships/video" Target="file:///C:\users\brostow\ref\lectures\ChapIntro\JoeMarkerComp.avi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visionmodels.com/" TargetMode="External"/><Relationship Id="rId2" Type="http://schemas.openxmlformats.org/officeDocument/2006/relationships/hyperlink" Target="http://web4.cs.ucl.ac.uk/research/vis/pvl/index.php?option=com_content&amp;view=article&amp;id=46:simon-prince-senior-lecturer&amp;catid=35:staff&amp;Itemid=5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udlbook.github.io/udlboo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szeliski.org/Book/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amazon.co.uk/gp/reader/0521540518/ref=sib_dp_pt/202-3851936-51654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hyperlink" Target="https://probml.github.io/pml-book/book1.htm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04800"/>
          </a:xfrm>
        </p:spPr>
        <p:txBody>
          <a:bodyPr/>
          <a:lstStyle/>
          <a:p>
            <a:pPr algn="ctr">
              <a:defRPr/>
            </a:pPr>
            <a:fld id="{90C6037E-9D4D-4943-8B25-203964F45A72}" type="slidenum">
              <a:rPr lang="en-US"/>
              <a:pPr algn="ctr">
                <a:defRPr/>
              </a:pPr>
              <a:t>1</a:t>
            </a:fld>
            <a:endParaRPr 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1287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Tahoma" pitchFamily="34" charset="0"/>
                <a:cs typeface="Tahoma" pitchFamily="34" charset="0"/>
              </a:rPr>
              <a:t>Machine Vision </a:t>
            </a:r>
            <a:br>
              <a:rPr lang="en-US" dirty="0">
                <a:latin typeface="Tahoma" pitchFamily="34" charset="0"/>
                <a:cs typeface="Tahoma" pitchFamily="34" charset="0"/>
              </a:rPr>
            </a:br>
            <a:r>
              <a:rPr lang="en-US" sz="3600" dirty="0">
                <a:latin typeface="Tahoma" pitchFamily="34" charset="0"/>
                <a:cs typeface="Tahoma" pitchFamily="34" charset="0"/>
              </a:rPr>
              <a:t>COMP 0137</a:t>
            </a: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7563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dirty="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/>
              <a:t>Dr. Gabriel Brostow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/>
              <a:t>Dept. Computer Science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/>
              <a:t>University College London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500517" y="5734050"/>
            <a:ext cx="4143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http://www.cs.ucl.ac.uk/staff/g.brostow/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95A404-57B5-44A4-8805-7591FDEF254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Useful Knowledge</a:t>
            </a: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Linear Algebra up to and including the Singular Value Decomposition</a:t>
            </a:r>
          </a:p>
          <a:p>
            <a:pPr eaLnBrk="1" hangingPunct="1"/>
            <a:endParaRPr lang="en-GB" dirty="0"/>
          </a:p>
          <a:p>
            <a:pPr eaLnBrk="1" hangingPunct="1"/>
            <a:r>
              <a:rPr lang="en-GB" dirty="0"/>
              <a:t>Calculus including partial derivatives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0A282-B1B5-4AB6-8BCD-FD4BDCECA93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5770563" cy="16129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"</a:t>
            </a:r>
            <a:r>
              <a:rPr lang="en-US">
                <a:hlinkClick r:id="rId2"/>
              </a:rPr>
              <a:t>In mathematics you don't understand things. You just get used to them.</a:t>
            </a:r>
            <a:r>
              <a:rPr lang="en-US"/>
              <a:t>" </a:t>
            </a:r>
          </a:p>
        </p:txBody>
      </p:sp>
      <p:pic>
        <p:nvPicPr>
          <p:cNvPr id="23556" name="Picture 4" descr="Neumann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268413"/>
            <a:ext cx="234473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059113" y="3284538"/>
            <a:ext cx="3422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John Von Neumann, 1903-1957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84213" y="4340225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How to get used to them?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84213" y="5013325"/>
            <a:ext cx="8158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Do problems from the appropriate book.  Implement the algorithms in the lecture notes.   Work through the proofs in the text and appendices.  Familiarity and understanding of mathematics only comes with use.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0A282-B1B5-4AB6-8BCD-FD4BDCECA93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5770563" cy="16129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"</a:t>
            </a:r>
            <a:r>
              <a:rPr lang="en-US">
                <a:hlinkClick r:id="rId2"/>
              </a:rPr>
              <a:t>In mathematics you don't understand things. You just get used to them.</a:t>
            </a:r>
            <a:r>
              <a:rPr lang="en-US"/>
              <a:t>" </a:t>
            </a:r>
          </a:p>
        </p:txBody>
      </p:sp>
      <p:pic>
        <p:nvPicPr>
          <p:cNvPr id="23556" name="Picture 4" descr="Neumann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268413"/>
            <a:ext cx="234473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059113" y="3284538"/>
            <a:ext cx="3422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John Von Neumann, 1903-1957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84213" y="4340225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How to get used to them?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84213" y="5013325"/>
            <a:ext cx="8158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Do problems from the appropriate book.  Implement the algorithms in the lecture notes.   Work through the proofs in the text and appendices.  Familiarity and understanding of mathematics only comes with use.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8248" y="4429217"/>
            <a:ext cx="3106826" cy="2071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14" y="4429132"/>
            <a:ext cx="3106826" cy="2071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65768" y="4429217"/>
            <a:ext cx="3106826" cy="2071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1228748"/>
            <a:ext cx="82280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B1278B-EDC8-45DC-9DBB-54796F36329D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Exam</a:t>
            </a: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00174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80% of overall grade</a:t>
            </a:r>
          </a:p>
          <a:p>
            <a:pPr eaLnBrk="1" hangingPunct="1">
              <a:lnSpc>
                <a:spcPct val="90000"/>
              </a:lnSpc>
            </a:pPr>
            <a:endParaRPr lang="en-GB" dirty="0"/>
          </a:p>
          <a:p>
            <a:pPr eaLnBrk="1" hangingPunct="1">
              <a:lnSpc>
                <a:spcPct val="90000"/>
              </a:lnSpc>
            </a:pPr>
            <a:r>
              <a:rPr lang="en-GB" dirty="0">
                <a:solidFill>
                  <a:srgbClr val="FF0000"/>
                </a:solidFill>
              </a:rPr>
              <a:t>Probably 2 or 2.5 hours</a:t>
            </a:r>
            <a:endParaRPr lang="en-GB" i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dirty="0"/>
          </a:p>
          <a:p>
            <a:pPr eaLnBrk="1" hangingPunct="1">
              <a:lnSpc>
                <a:spcPct val="90000"/>
              </a:lnSpc>
            </a:pPr>
            <a:r>
              <a:rPr lang="en-GB" dirty="0"/>
              <a:t>Online, multiple choice and short answer</a:t>
            </a:r>
          </a:p>
          <a:p>
            <a:pPr eaLnBrk="1" hangingPunct="1">
              <a:lnSpc>
                <a:spcPct val="90000"/>
              </a:lnSpc>
            </a:pPr>
            <a:endParaRPr lang="en-GB" dirty="0"/>
          </a:p>
          <a:p>
            <a:pPr eaLnBrk="1" hangingPunct="1">
              <a:lnSpc>
                <a:spcPct val="90000"/>
              </a:lnSpc>
            </a:pPr>
            <a:r>
              <a:rPr lang="en-GB" dirty="0"/>
              <a:t>The exam is in/near late May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Practical Classes</a:t>
            </a:r>
            <a:endParaRPr lang="en-US"/>
          </a:p>
        </p:txBody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11am-14:00 Thursdays</a:t>
            </a:r>
          </a:p>
          <a:p>
            <a:pPr eaLnBrk="1" hangingPunct="1"/>
            <a:r>
              <a:rPr lang="en-GB" dirty="0"/>
              <a:t>A new assignment in each class, should be able to complete within the class</a:t>
            </a:r>
          </a:p>
          <a:p>
            <a:pPr eaLnBrk="1" hangingPunct="1"/>
            <a:r>
              <a:rPr lang="en-GB" dirty="0"/>
              <a:t>Both myself and TA’s will attend each session</a:t>
            </a:r>
          </a:p>
          <a:p>
            <a:pPr eaLnBrk="1" hangingPunct="1"/>
            <a:r>
              <a:rPr lang="en-GB" dirty="0"/>
              <a:t>All assignments in Python</a:t>
            </a:r>
          </a:p>
          <a:p>
            <a:pPr eaLnBrk="1" hangingPunct="1"/>
            <a:r>
              <a:rPr lang="en-GB" dirty="0"/>
              <a:t>(Attendance register will be taken?)</a:t>
            </a:r>
          </a:p>
          <a:p>
            <a:pPr eaLnBrk="1" hangingPunct="1"/>
            <a:r>
              <a:rPr lang="en-GB" dirty="0">
                <a:solidFill>
                  <a:srgbClr val="FF0000"/>
                </a:solidFill>
              </a:rPr>
              <a:t>(In-person 50-100% of the time)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Practical Classes</a:t>
            </a:r>
          </a:p>
        </p:txBody>
      </p:sp>
      <p:sp>
        <p:nvSpPr>
          <p:cNvPr id="26626" name="TextBox 5"/>
          <p:cNvSpPr txBox="1">
            <a:spLocks noChangeArrowheads="1"/>
          </p:cNvSpPr>
          <p:nvPr/>
        </p:nvSpPr>
        <p:spPr bwMode="auto">
          <a:xfrm>
            <a:off x="357188" y="1182793"/>
            <a:ext cx="8286750" cy="53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latin typeface="Calibri" pitchFamily="34" charset="0"/>
              </a:rPr>
              <a:t>Supporting materials available from the COMP0137 Moodle </a:t>
            </a:r>
            <a:r>
              <a:rPr lang="en-GB" sz="2800" dirty="0">
                <a:latin typeface="Calibri" pitchFamily="34" charset="0"/>
                <a:hlinkClick r:id="rId2"/>
              </a:rPr>
              <a:t>website</a:t>
            </a:r>
            <a:r>
              <a:rPr lang="en-GB" sz="2800" dirty="0">
                <a:latin typeface="Calibri" pitchFamily="34" charset="0"/>
              </a:rPr>
              <a:t>.  </a:t>
            </a:r>
          </a:p>
          <a:p>
            <a:pPr algn="just"/>
            <a:endParaRPr lang="en-GB" sz="2400" dirty="0">
              <a:latin typeface="Calibri" pitchFamily="34" charset="0"/>
            </a:endParaRPr>
          </a:p>
          <a:p>
            <a:pPr algn="just"/>
            <a:r>
              <a:rPr lang="en-GB" sz="2400" dirty="0">
                <a:latin typeface="Calibri" pitchFamily="34" charset="0"/>
              </a:rPr>
              <a:t>Topics </a:t>
            </a:r>
            <a:r>
              <a:rPr lang="en-GB" sz="2400" dirty="0">
                <a:solidFill>
                  <a:srgbClr val="FF0000"/>
                </a:solidFill>
                <a:latin typeface="Calibri" pitchFamily="34" charset="0"/>
              </a:rPr>
              <a:t>(Provisional)</a:t>
            </a:r>
            <a:r>
              <a:rPr lang="en-GB" sz="2400" dirty="0">
                <a:latin typeface="Calibri" pitchFamily="34" charset="0"/>
              </a:rPr>
              <a:t>: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Introduction to Python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Fitting probability distributions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Regression</a:t>
            </a:r>
          </a:p>
          <a:p>
            <a:pPr algn="just">
              <a:buFontTx/>
              <a:buAutoNum type="arabicPeriod"/>
            </a:pPr>
            <a:r>
              <a:rPr lang="en-US" sz="2400" dirty="0">
                <a:latin typeface="Calibri" pitchFamily="34" charset="0"/>
              </a:rPr>
              <a:t> Classification</a:t>
            </a:r>
            <a:endParaRPr lang="en-GB" sz="2400" dirty="0">
              <a:latin typeface="Calibri" pitchFamily="34" charset="0"/>
            </a:endParaRP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Dynamic Programming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Markov Random Fields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Geometry of multiple cameras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</a:t>
            </a:r>
            <a:r>
              <a:rPr lang="en-GB" sz="2400" dirty="0" err="1">
                <a:latin typeface="Calibri" pitchFamily="34" charset="0"/>
              </a:rPr>
              <a:t>Homographies</a:t>
            </a:r>
            <a:r>
              <a:rPr lang="en-GB" sz="2400" dirty="0">
                <a:latin typeface="Calibri" pitchFamily="34" charset="0"/>
              </a:rPr>
              <a:t> + Augmented Reality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Tracking with Particle Filters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Neural Networks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3FBFE0-D14F-41CB-9D12-DC5195DC3524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Coursework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143248"/>
            <a:ext cx="8229600" cy="28400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Practical 1:  Programming Assignment 1</a:t>
            </a:r>
          </a:p>
          <a:p>
            <a:pPr eaLnBrk="1" hangingPunct="1">
              <a:buFontTx/>
              <a:buNone/>
            </a:pPr>
            <a:r>
              <a:rPr lang="en-US" dirty="0"/>
              <a:t>	Deadline:  19</a:t>
            </a:r>
            <a:r>
              <a:rPr lang="en-US" baseline="30000" dirty="0"/>
              <a:t>th</a:t>
            </a:r>
            <a:r>
              <a:rPr lang="en-US" dirty="0"/>
              <a:t> November </a:t>
            </a:r>
            <a:r>
              <a:rPr lang="en-US" dirty="0">
                <a:solidFill>
                  <a:srgbClr val="FF0000"/>
                </a:solidFill>
              </a:rPr>
              <a:t>(provisional)</a:t>
            </a:r>
          </a:p>
          <a:p>
            <a:pPr eaLnBrk="1" hangingPunct="1">
              <a:buFontTx/>
              <a:buNone/>
            </a:pPr>
            <a:r>
              <a:rPr lang="en-US" dirty="0"/>
              <a:t>Practical 2: Programming Assignment 2</a:t>
            </a:r>
          </a:p>
          <a:p>
            <a:pPr eaLnBrk="1" hangingPunct="1">
              <a:buNone/>
            </a:pPr>
            <a:r>
              <a:rPr lang="en-US" dirty="0"/>
              <a:t>	Deadline:  13</a:t>
            </a:r>
            <a:r>
              <a:rPr lang="en-US" baseline="30000" dirty="0"/>
              <a:t>th</a:t>
            </a:r>
            <a:r>
              <a:rPr lang="en-US" dirty="0"/>
              <a:t> January </a:t>
            </a:r>
            <a:r>
              <a:rPr lang="en-US" dirty="0">
                <a:solidFill>
                  <a:srgbClr val="FF0000"/>
                </a:solidFill>
              </a:rPr>
              <a:t>(provisional)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357188" y="1214422"/>
            <a:ext cx="8001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sz="2400" dirty="0">
                <a:latin typeface="Calibri" pitchFamily="34" charset="0"/>
              </a:rPr>
              <a:t>To complete COMP0137 Machine Vision, you must complete two assignments. Both consist of write-ups from the practical sessions.  However, I won’t tell you which ones until nearer the time.  One is due at the end of Reading Week.  The other is due at the beginning of next term.</a:t>
            </a:r>
            <a:endParaRPr lang="en-US" sz="2400" dirty="0">
              <a:latin typeface="Calibri" pitchFamily="34" charset="0"/>
            </a:endParaRPr>
          </a:p>
          <a:p>
            <a:endParaRPr lang="en-GB" sz="2400" dirty="0">
              <a:latin typeface="Calibri" pitchFamily="34" charset="0"/>
            </a:endParaRP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433244" y="5804138"/>
            <a:ext cx="680429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We are following UCL’s </a:t>
            </a:r>
            <a:r>
              <a:rPr lang="en-US" sz="2800" dirty="0">
                <a:latin typeface="Calibri" pitchFamily="34" charset="0"/>
                <a:hlinkClick r:id="rId2"/>
              </a:rPr>
              <a:t>“Standard Late Policy”</a:t>
            </a:r>
            <a:endParaRPr lang="en-US" sz="28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(Any points will be deducted at the end of term)</a:t>
            </a:r>
            <a:endParaRPr lang="en-GB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Coursework</a:t>
            </a:r>
          </a:p>
        </p:txBody>
      </p:sp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357188" y="1762125"/>
            <a:ext cx="8643937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latin typeface="Calibri" pitchFamily="34" charset="0"/>
              </a:rPr>
              <a:t>Format of submitted “Notebook”:</a:t>
            </a:r>
          </a:p>
          <a:p>
            <a:endParaRPr lang="en-GB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code in </a:t>
            </a:r>
            <a:r>
              <a:rPr lang="en-GB" sz="2400" i="1" dirty="0" err="1">
                <a:latin typeface="Calibri" pitchFamily="34" charset="0"/>
              </a:rPr>
              <a:t>iPython</a:t>
            </a:r>
            <a:r>
              <a:rPr lang="en-GB" sz="2400" i="1" dirty="0">
                <a:latin typeface="Calibri" pitchFamily="34" charset="0"/>
              </a:rPr>
              <a:t> notebook, with comments</a:t>
            </a: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a description of what was done</a:t>
            </a:r>
            <a:endParaRPr lang="en-GB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a description of the techniques in succinct mathematical terms</a:t>
            </a: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the results obtained</a:t>
            </a: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relevant figures to explain your method and results</a:t>
            </a: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an analysis and critique of the results</a:t>
            </a: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suggestions for further improvements to the method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8998A8-301F-4469-B994-3BF0BB21BA48}"/>
              </a:ext>
            </a:extLst>
          </p:cNvPr>
          <p:cNvSpPr/>
          <p:nvPr/>
        </p:nvSpPr>
        <p:spPr>
          <a:xfrm>
            <a:off x="2051720" y="5517232"/>
            <a:ext cx="4824536" cy="8640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New:</a:t>
            </a:r>
            <a:r>
              <a:rPr lang="en-US" sz="2800" dirty="0"/>
              <a:t> 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medium-content-serif-font"/>
              </a:rPr>
              <a:t>Please use VS Code</a:t>
            </a:r>
            <a:endParaRPr lang="en-U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D6B110-5B35-441B-93EB-54C4075A5CEC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Website, Mail, Office Hours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17681"/>
            <a:ext cx="8435280" cy="4525963"/>
          </a:xfrm>
        </p:spPr>
        <p:txBody>
          <a:bodyPr/>
          <a:lstStyle/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2800" dirty="0">
                <a:solidFill>
                  <a:srgbClr val="FF9966"/>
                </a:solidFill>
              </a:rPr>
              <a:t>Website:</a:t>
            </a:r>
          </a:p>
          <a:p>
            <a:pPr algn="ctr" eaLnBrk="1" hangingPunct="1">
              <a:lnSpc>
                <a:spcPct val="70000"/>
              </a:lnSpc>
              <a:buFontTx/>
              <a:buNone/>
            </a:pPr>
            <a:r>
              <a:rPr lang="en-GB" sz="2400" dirty="0">
                <a:hlinkClick r:id="rId3"/>
              </a:rPr>
              <a:t>http://www.cs.ucl.ac.uk/staff/g.brostow/#vision</a:t>
            </a:r>
            <a:endParaRPr lang="en-GB" sz="2400" dirty="0"/>
          </a:p>
          <a:p>
            <a:pPr algn="ctr" eaLnBrk="1" hangingPunct="1">
              <a:lnSpc>
                <a:spcPct val="70000"/>
              </a:lnSpc>
              <a:buFontTx/>
              <a:buNone/>
            </a:pPr>
            <a:r>
              <a:rPr lang="en-US" sz="2400" dirty="0"/>
              <a:t>(or search for “machine vision” on </a:t>
            </a:r>
            <a:r>
              <a:rPr lang="en-US" sz="2400" dirty="0" err="1"/>
              <a:t>Moodle</a:t>
            </a:r>
            <a:r>
              <a:rPr lang="en-US" sz="2400" dirty="0"/>
              <a:t>)</a:t>
            </a:r>
            <a:endParaRPr lang="en-GB" sz="2400" dirty="0"/>
          </a:p>
          <a:p>
            <a:pPr algn="ctr" eaLnBrk="1" hangingPunct="1">
              <a:lnSpc>
                <a:spcPct val="70000"/>
              </a:lnSpc>
              <a:buFontTx/>
              <a:buNone/>
            </a:pPr>
            <a:endParaRPr lang="en-US" sz="2400" dirty="0"/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2400" dirty="0">
                <a:solidFill>
                  <a:srgbClr val="FF9966"/>
                </a:solidFill>
              </a:rPr>
              <a:t>Mail:</a:t>
            </a:r>
          </a:p>
          <a:p>
            <a:pPr algn="ctr" eaLnBrk="1" hangingPunct="1">
              <a:lnSpc>
                <a:spcPct val="70000"/>
              </a:lnSpc>
              <a:buFontTx/>
              <a:buNone/>
            </a:pPr>
            <a:r>
              <a:rPr lang="en-US" sz="2400" dirty="0"/>
              <a:t>	</a:t>
            </a:r>
            <a:r>
              <a:rPr lang="en-US" sz="2400" dirty="0">
                <a:hlinkClick r:id="rId4"/>
              </a:rPr>
              <a:t>g.brostow@ucl.ac.uk</a:t>
            </a:r>
            <a:endParaRPr lang="en-US" sz="2400" dirty="0"/>
          </a:p>
          <a:p>
            <a:pPr algn="ctr" eaLnBrk="1" hangingPunct="1">
              <a:lnSpc>
                <a:spcPct val="70000"/>
              </a:lnSpc>
              <a:buFontTx/>
              <a:buNone/>
            </a:pPr>
            <a:r>
              <a:rPr lang="en-US" sz="2400" dirty="0"/>
              <a:t>(With 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0137</a:t>
            </a:r>
            <a:r>
              <a:rPr lang="en-US" sz="2400" dirty="0"/>
              <a:t> in the subject line)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sz="2400" dirty="0"/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2400" dirty="0">
                <a:solidFill>
                  <a:srgbClr val="FF9966"/>
                </a:solidFill>
              </a:rPr>
              <a:t>Office hours: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sz="2400" dirty="0">
              <a:solidFill>
                <a:srgbClr val="FF9966"/>
              </a:solidFill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2400" dirty="0"/>
              <a:t>          Tuesdays 11am-12, Zoom, not recorded.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2400" dirty="0"/>
              <a:t>		(No hints given)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21EC-C5FC-9235-CCAB-1891EA56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Gabe…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46424-142D-30CC-696E-67F364244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Part-time UCL</a:t>
            </a:r>
          </a:p>
          <a:p>
            <a:r>
              <a:rPr lang="en-US" dirty="0"/>
              <a:t>Part-time </a:t>
            </a:r>
            <a:r>
              <a:rPr lang="en-US" dirty="0">
                <a:hlinkClick r:id="rId2"/>
              </a:rPr>
              <a:t>Niantic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People interacting with Peridots in a park">
            <a:extLst>
              <a:ext uri="{FF2B5EF4-FFF2-40B4-BE49-F238E27FC236}">
                <a16:creationId xmlns:a16="http://schemas.microsoft.com/office/drawing/2014/main" id="{CCFC8178-2E97-DE64-C7A8-D693DEA9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59968"/>
            <a:ext cx="4595664" cy="229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ED9E5B-16D0-2BD9-6E8E-6192CFE6B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364731"/>
            <a:ext cx="5101795" cy="21606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B7DB55-4CA7-F335-E9E6-ABF10386A3FE}"/>
              </a:ext>
            </a:extLst>
          </p:cNvPr>
          <p:cNvSpPr/>
          <p:nvPr/>
        </p:nvSpPr>
        <p:spPr>
          <a:xfrm>
            <a:off x="5868144" y="1417638"/>
            <a:ext cx="2664296" cy="1440160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Gabe away in Term 1:</a:t>
            </a:r>
          </a:p>
          <a:p>
            <a:pPr algn="ctr"/>
            <a:r>
              <a:rPr lang="en-US" dirty="0"/>
              <a:t>24-28</a:t>
            </a:r>
            <a:r>
              <a:rPr lang="en-US" baseline="30000" dirty="0"/>
              <a:t>th</a:t>
            </a:r>
            <a:r>
              <a:rPr lang="en-US" dirty="0"/>
              <a:t> Oct</a:t>
            </a:r>
          </a:p>
          <a:p>
            <a:pPr algn="ctr"/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&amp; 8</a:t>
            </a:r>
            <a:r>
              <a:rPr lang="en-US" baseline="30000" dirty="0"/>
              <a:t>th</a:t>
            </a:r>
            <a:r>
              <a:rPr lang="en-US" dirty="0"/>
              <a:t> Dec</a:t>
            </a:r>
          </a:p>
        </p:txBody>
      </p:sp>
    </p:spTree>
    <p:extLst>
      <p:ext uri="{BB962C8B-B14F-4D97-AF65-F5344CB8AC3E}">
        <p14:creationId xmlns:p14="http://schemas.microsoft.com/office/powerpoint/2010/main" val="217842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Schedule</a:t>
            </a:r>
          </a:p>
        </p:txBody>
      </p:sp>
      <p:sp>
        <p:nvSpPr>
          <p:cNvPr id="16386" name="TextBox 3"/>
          <p:cNvSpPr txBox="1">
            <a:spLocks noChangeArrowheads="1"/>
          </p:cNvSpPr>
          <p:nvPr/>
        </p:nvSpPr>
        <p:spPr bwMode="auto">
          <a:xfrm>
            <a:off x="392144" y="1124744"/>
            <a:ext cx="481907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sz="2400" u="sng" dirty="0"/>
          </a:p>
          <a:p>
            <a:r>
              <a:rPr lang="en-GB" sz="2400" u="sng" dirty="0"/>
              <a:t>Mondays</a:t>
            </a:r>
            <a:r>
              <a:rPr lang="en-GB" sz="2400" dirty="0"/>
              <a:t>: 	1-2pm in </a:t>
            </a:r>
            <a:r>
              <a:rPr lang="en-US" sz="2400" b="0" i="0" dirty="0">
                <a:solidFill>
                  <a:srgbClr val="3C4043"/>
                </a:solidFill>
                <a:effectLst/>
                <a:latin typeface="Google Sans"/>
              </a:rPr>
              <a:t>Roberts 106</a:t>
            </a:r>
            <a:endParaRPr lang="en-GB" sz="2400" dirty="0"/>
          </a:p>
          <a:p>
            <a:r>
              <a:rPr lang="en-GB" sz="2400" u="sng" dirty="0"/>
              <a:t>Tuesdays</a:t>
            </a:r>
            <a:r>
              <a:rPr lang="en-GB" sz="2400" dirty="0"/>
              <a:t>: 	10-11am  </a:t>
            </a:r>
            <a:r>
              <a:rPr lang="en-US" sz="2400" dirty="0"/>
              <a:t>&lt;Zoom&gt;</a:t>
            </a:r>
          </a:p>
          <a:p>
            <a:r>
              <a:rPr lang="en-GB" sz="2400" u="sng" dirty="0"/>
              <a:t>Thursdays</a:t>
            </a:r>
            <a:r>
              <a:rPr lang="en-GB" sz="2400" dirty="0"/>
              <a:t>: 	9-10am </a:t>
            </a:r>
            <a:r>
              <a:rPr lang="en-US" sz="2400" b="0" i="0" dirty="0">
                <a:solidFill>
                  <a:srgbClr val="3C4043"/>
                </a:solidFill>
                <a:effectLst/>
                <a:latin typeface="Google Sans"/>
              </a:rPr>
              <a:t>Roberts 106</a:t>
            </a:r>
            <a:endParaRPr lang="en-GB" sz="2400" dirty="0"/>
          </a:p>
          <a:p>
            <a:br>
              <a:rPr lang="en-GB" sz="2400" dirty="0"/>
            </a:br>
            <a:endParaRPr lang="en-GB" sz="2400" dirty="0">
              <a:latin typeface="Calibri" pitchFamily="34" charset="0"/>
            </a:endParaRPr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395536" y="1052736"/>
            <a:ext cx="1654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b="1" dirty="0">
                <a:latin typeface="Calibri" pitchFamily="34" charset="0"/>
              </a:rPr>
              <a:t>LECTURES</a:t>
            </a:r>
          </a:p>
        </p:txBody>
      </p:sp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406648" y="2924944"/>
            <a:ext cx="85228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sz="2400" dirty="0">
              <a:latin typeface="Calibri" pitchFamily="34" charset="0"/>
            </a:endParaRPr>
          </a:p>
          <a:p>
            <a:r>
              <a:rPr lang="en-GB" sz="2400" u="sng" dirty="0">
                <a:latin typeface="Calibri" pitchFamily="34" charset="0"/>
              </a:rPr>
              <a:t>Wednesdays</a:t>
            </a:r>
            <a:r>
              <a:rPr lang="en-GB" sz="2400" dirty="0">
                <a:latin typeface="Calibri" pitchFamily="34" charset="0"/>
              </a:rPr>
              <a:t>  11am-14 </a:t>
            </a:r>
            <a:r>
              <a:rPr lang="en-US" sz="2400" dirty="0"/>
              <a:t>&lt;Zoom / </a:t>
            </a:r>
            <a:r>
              <a:rPr lang="en-US" sz="2400" dirty="0" err="1"/>
              <a:t>Malet</a:t>
            </a:r>
            <a:r>
              <a:rPr lang="en-US" sz="2400" dirty="0"/>
              <a:t> Place </a:t>
            </a:r>
            <a:r>
              <a:rPr lang="en-US" sz="2400" dirty="0" err="1"/>
              <a:t>Eng</a:t>
            </a:r>
            <a:r>
              <a:rPr lang="en-US" sz="2400" dirty="0"/>
              <a:t> </a:t>
            </a:r>
            <a:r>
              <a:rPr lang="en-US" sz="2400" dirty="0" err="1"/>
              <a:t>Bldg</a:t>
            </a:r>
            <a:r>
              <a:rPr lang="en-US" sz="2400" dirty="0"/>
              <a:t> 1</a:t>
            </a:r>
            <a:r>
              <a:rPr lang="en-US" sz="2400" baseline="30000" dirty="0"/>
              <a:t>st</a:t>
            </a:r>
            <a:r>
              <a:rPr lang="en-US" sz="2400" dirty="0"/>
              <a:t> floor&gt;</a:t>
            </a:r>
            <a:endParaRPr lang="en-CA" sz="2400" dirty="0">
              <a:latin typeface="Calibri" pitchFamily="34" charset="0"/>
            </a:endParaRPr>
          </a:p>
        </p:txBody>
      </p:sp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395536" y="2924944"/>
            <a:ext cx="3327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b="1" dirty="0">
                <a:latin typeface="Calibri" pitchFamily="34" charset="0"/>
              </a:rPr>
              <a:t>PRACTICAL SESSIONS</a:t>
            </a:r>
          </a:p>
        </p:txBody>
      </p:sp>
      <p:sp>
        <p:nvSpPr>
          <p:cNvPr id="16390" name="TextBox 7"/>
          <p:cNvSpPr txBox="1">
            <a:spLocks noChangeArrowheads="1"/>
          </p:cNvSpPr>
          <p:nvPr/>
        </p:nvSpPr>
        <p:spPr bwMode="auto">
          <a:xfrm>
            <a:off x="431684" y="4279736"/>
            <a:ext cx="789527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2">
            <a:spAutoFit/>
          </a:bodyPr>
          <a:lstStyle/>
          <a:p>
            <a:r>
              <a:rPr lang="en-GB" sz="2400" dirty="0" err="1">
                <a:latin typeface="+mn-lt"/>
              </a:rPr>
              <a:t>Gizem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Unlu</a:t>
            </a:r>
            <a:r>
              <a:rPr lang="en-GB" sz="2400" dirty="0">
                <a:latin typeface="+mn-lt"/>
              </a:rPr>
              <a:t> </a:t>
            </a:r>
          </a:p>
          <a:p>
            <a:r>
              <a:rPr lang="en-GB" sz="2400" dirty="0">
                <a:latin typeface="+mn-lt"/>
              </a:rPr>
              <a:t>Matthew Sargent </a:t>
            </a:r>
          </a:p>
          <a:p>
            <a:r>
              <a:rPr lang="en-US" sz="2400" i="0" dirty="0" err="1">
                <a:solidFill>
                  <a:srgbClr val="000000"/>
                </a:solidFill>
                <a:effectLst/>
                <a:latin typeface="+mn-lt"/>
              </a:rPr>
              <a:t>Mirgahney</a:t>
            </a:r>
            <a:r>
              <a:rPr lang="en-GB" sz="2400" i="0" dirty="0">
                <a:solidFill>
                  <a:srgbClr val="000000"/>
                </a:solidFill>
                <a:effectLst/>
                <a:latin typeface="+mn-lt"/>
              </a:rPr>
              <a:t> Mohamed</a:t>
            </a:r>
          </a:p>
          <a:p>
            <a:r>
              <a:rPr lang="en-GB" sz="2400" dirty="0">
                <a:latin typeface="+mn-lt"/>
              </a:rPr>
              <a:t>Maria </a:t>
            </a:r>
            <a:r>
              <a:rPr lang="en-GB" sz="2400" dirty="0" err="1">
                <a:latin typeface="+mn-lt"/>
              </a:rPr>
              <a:t>Miscouridou</a:t>
            </a:r>
            <a:endParaRPr lang="en-GB" sz="2400" dirty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Elliott </a:t>
            </a:r>
            <a:r>
              <a:rPr lang="en-GB" sz="2400" dirty="0" err="1">
                <a:latin typeface="+mn-lt"/>
              </a:rPr>
              <a:t>Macneil</a:t>
            </a:r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Maria </a:t>
            </a:r>
            <a:r>
              <a:rPr lang="en-GB" sz="2400" dirty="0" err="1">
                <a:latin typeface="+mn-lt"/>
              </a:rPr>
              <a:t>Stamatopoulou</a:t>
            </a:r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Nishant Gautam</a:t>
            </a:r>
          </a:p>
          <a:p>
            <a:r>
              <a:rPr lang="en-GB" sz="2400" dirty="0" err="1">
                <a:latin typeface="+mn-lt"/>
              </a:rPr>
              <a:t>Omiros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Pantazis</a:t>
            </a:r>
            <a:endParaRPr lang="en-GB" sz="2400" dirty="0">
              <a:latin typeface="+mn-lt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395536" y="3831937"/>
            <a:ext cx="39251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Teaching Assistants (TA’s)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344CF3-9AA7-4748-A4D1-FE9DF8A3AF4D}"/>
              </a:ext>
            </a:extLst>
          </p:cNvPr>
          <p:cNvSpPr/>
          <p:nvPr/>
        </p:nvSpPr>
        <p:spPr>
          <a:xfrm>
            <a:off x="6516216" y="908720"/>
            <a:ext cx="2376264" cy="20162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Office Hours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Tue’s 11-12pm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&lt;Zoom&gt;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What is computer vision?</a:t>
            </a:r>
          </a:p>
        </p:txBody>
      </p:sp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428625" y="1844825"/>
            <a:ext cx="828675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GB" sz="2400" dirty="0">
                <a:latin typeface="Calibri" pitchFamily="34" charset="0"/>
              </a:rPr>
              <a:t>Computer vision is concerned with developing artificial systems which extract information from image or video data. </a:t>
            </a:r>
          </a:p>
          <a:p>
            <a:pPr algn="just"/>
            <a:endParaRPr lang="en-GB" sz="2400" dirty="0">
              <a:latin typeface="Calibri" pitchFamily="34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GB" sz="2400" dirty="0">
                <a:latin typeface="Calibri" pitchFamily="34" charset="0"/>
              </a:rPr>
              <a:t>Computer vision is a “new” academic field with impact throughout academia. There is now considerable interest from industry with many major players (Intel, Samsung, Microsoft, Google, Toshiba,...) establishing computer vision laboratories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GB" sz="2400" dirty="0">
              <a:latin typeface="Calibri" pitchFamily="34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GB" sz="2400" dirty="0">
                <a:latin typeface="Calibri" pitchFamily="34" charset="0"/>
              </a:rPr>
              <a:t>Finally having impact on the real world (face detectors in cameras, robot-assisted surgery, humanitarian monitoring of video feeds, games)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357290" y="6286520"/>
            <a:ext cx="64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Most difficult MNIST test digits, from </a:t>
            </a:r>
            <a:r>
              <a:rPr lang="en-GB" dirty="0" err="1"/>
              <a:t>Belongie</a:t>
            </a:r>
            <a:r>
              <a:rPr lang="en-GB" dirty="0"/>
              <a:t> et al. </a:t>
            </a:r>
          </a:p>
          <a:p>
            <a:pPr algn="ctr"/>
            <a:r>
              <a:rPr lang="en-GB" dirty="0"/>
              <a:t>PAMI 2002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1139" y="1362095"/>
            <a:ext cx="64674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Most Amazing Aerial Vie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428736"/>
            <a:ext cx="6143668" cy="408032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60968" y="5640189"/>
            <a:ext cx="482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Iraqi tank graveyard in the desert near Al </a:t>
            </a:r>
            <a:r>
              <a:rPr lang="en-GB" dirty="0" err="1"/>
              <a:t>Jahrah</a:t>
            </a:r>
            <a:r>
              <a:rPr lang="en-GB" dirty="0"/>
              <a:t>, Kuwait, (© </a:t>
            </a:r>
            <a:r>
              <a:rPr lang="en-GB" u="sng" dirty="0" err="1">
                <a:hlinkClick r:id="rId3"/>
              </a:rPr>
              <a:t>Yann</a:t>
            </a:r>
            <a:r>
              <a:rPr lang="en-GB" u="sng" dirty="0">
                <a:hlinkClick r:id="rId3"/>
              </a:rPr>
              <a:t> </a:t>
            </a:r>
            <a:r>
              <a:rPr lang="en-GB" u="sng" dirty="0" err="1">
                <a:hlinkClick r:id="rId3"/>
              </a:rPr>
              <a:t>Arthus</a:t>
            </a:r>
            <a:r>
              <a:rPr lang="en-GB" u="sng" dirty="0">
                <a:hlinkClick r:id="rId3"/>
              </a:rPr>
              <a:t>-Bertrand</a:t>
            </a:r>
            <a:r>
              <a:rPr lang="en-GB" dirty="0"/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for the People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32770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86325" y="1350963"/>
          <a:ext cx="3086100" cy="246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deo Clip" r:id="rId2" imgW="3428571" imgH="2742857" progId="AVIFile">
                  <p:embed/>
                </p:oleObj>
              </mc:Choice>
              <mc:Fallback>
                <p:oleObj name="Video Clip" r:id="rId2" imgW="3428571" imgH="2742857" progId="AVIFil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1350963"/>
                        <a:ext cx="3086100" cy="246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2775" y="4268788"/>
          <a:ext cx="3289300" cy="218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deo Clip" r:id="rId4" imgW="3657143" imgH="2429214" progId="AVIFile">
                  <p:embed/>
                </p:oleObj>
              </mc:Choice>
              <mc:Fallback>
                <p:oleObj name="Video Clip" r:id="rId4" imgW="3657143" imgH="2429214" progId="AVIFile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4268788"/>
                        <a:ext cx="3289300" cy="218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5888" y="1350963"/>
          <a:ext cx="3086100" cy="246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deo Clip" r:id="rId6" imgW="3428571" imgH="2742857" progId="AVIFile">
                  <p:embed/>
                </p:oleObj>
              </mc:Choice>
              <mc:Fallback>
                <p:oleObj name="Video Clip" r:id="rId6" imgW="3428571" imgH="2742857" progId="AVIFile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1350963"/>
                        <a:ext cx="3086100" cy="246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9450" y="2988528"/>
            <a:ext cx="784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</a:t>
            </a:r>
          </a:p>
          <a:p>
            <a:r>
              <a:rPr lang="en-US" sz="1600" dirty="0" err="1"/>
              <a:t>Dariu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Gavrila</a:t>
            </a:r>
            <a:endParaRPr lang="en-GB" sz="1600" dirty="0"/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00562" y="4711124"/>
            <a:ext cx="2000264" cy="150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00892" y="4711124"/>
            <a:ext cx="2000264" cy="150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ight Arrow 9"/>
          <p:cNvSpPr/>
          <p:nvPr/>
        </p:nvSpPr>
        <p:spPr>
          <a:xfrm>
            <a:off x="6572264" y="5429264"/>
            <a:ext cx="357190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596328" y="50952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29322" y="6162280"/>
            <a:ext cx="181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Brostow et al. 2008</a:t>
            </a:r>
            <a:endParaRPr lang="en-GB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Action*</a:t>
            </a:r>
          </a:p>
          <a:p>
            <a:endParaRPr lang="en-US" dirty="0"/>
          </a:p>
          <a:p>
            <a:endParaRPr lang="en-GB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Action*</a:t>
            </a:r>
          </a:p>
          <a:p>
            <a:endParaRPr lang="en-US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35842" name="Picture 2" descr="http://www.stuffwelike.com/stuffwelike/wp-content/uploads/2009/06/xbox-natal-vide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182" y="2928934"/>
            <a:ext cx="4905375" cy="273367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67247" y="5643578"/>
            <a:ext cx="601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</a:t>
            </a:r>
            <a:r>
              <a:rPr lang="en-US" dirty="0" err="1"/>
              <a:t>Kinect</a:t>
            </a:r>
            <a:r>
              <a:rPr lang="en-US" dirty="0"/>
              <a:t>: Jamie </a:t>
            </a:r>
            <a:r>
              <a:rPr lang="en-US" dirty="0" err="1"/>
              <a:t>Shotton</a:t>
            </a:r>
            <a:r>
              <a:rPr lang="en-US" dirty="0"/>
              <a:t>, Andrew Fitzgibbon et al.</a:t>
            </a:r>
            <a:endParaRPr lang="en-GB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</a:t>
            </a:r>
          </a:p>
          <a:p>
            <a:r>
              <a:rPr lang="en-US" dirty="0"/>
              <a:t>Reconstruction</a:t>
            </a:r>
          </a:p>
          <a:p>
            <a:endParaRPr lang="en-GB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</a:t>
            </a:r>
          </a:p>
          <a:p>
            <a:r>
              <a:rPr lang="en-US" dirty="0"/>
              <a:t>Reconstruction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2071670" y="3774048"/>
            <a:ext cx="4038600" cy="285752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2D input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3576630" y="3845486"/>
            <a:ext cx="2567006" cy="1168377"/>
          </a:xfrm>
          <a:prstGeom prst="rect">
            <a:avLst/>
          </a:prstGeom>
        </p:spPr>
        <p:txBody>
          <a:bodyPr/>
          <a:lstStyle/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3D output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http://www.vision.caltech.edu/bouguetj/ICCV98/images/angel_a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505784"/>
            <a:ext cx="1524000" cy="1143001"/>
          </a:xfrm>
          <a:prstGeom prst="rect">
            <a:avLst/>
          </a:prstGeom>
          <a:noFill/>
        </p:spPr>
      </p:pic>
      <p:pic>
        <p:nvPicPr>
          <p:cNvPr id="7" name="Picture 4" descr="http://www.vision.caltech.edu/bouguetj/ICCV98/images/angel_righ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91661"/>
            <a:ext cx="2143125" cy="1685926"/>
          </a:xfrm>
          <a:prstGeom prst="rect">
            <a:avLst/>
          </a:prstGeom>
          <a:noFill/>
        </p:spPr>
      </p:pic>
      <p:pic>
        <p:nvPicPr>
          <p:cNvPr id="8" name="Picture 6" descr="http://www.vision.caltech.edu/bouguetj/ICCV98/images/angel_lef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0298" y="4791661"/>
            <a:ext cx="2133600" cy="1685926"/>
          </a:xfrm>
          <a:prstGeom prst="rect">
            <a:avLst/>
          </a:prstGeom>
          <a:noFill/>
        </p:spPr>
      </p:pic>
      <p:pic>
        <p:nvPicPr>
          <p:cNvPr id="9" name="Picture 8" descr="http://www.vision.caltech.edu/bouguetj/ICCV98/images/angel_final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86513" y="3219458"/>
            <a:ext cx="2028825" cy="1495426"/>
          </a:xfrm>
          <a:prstGeom prst="rect">
            <a:avLst/>
          </a:prstGeom>
          <a:noFill/>
        </p:spPr>
      </p:pic>
      <p:pic>
        <p:nvPicPr>
          <p:cNvPr id="10" name="Picture 10" descr="http://www.vision.caltech.edu/bouguetj/ICCV98/images/angel_final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57950" y="4791661"/>
            <a:ext cx="1885950" cy="16383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-32" y="6417254"/>
            <a:ext cx="922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to extend </a:t>
            </a:r>
            <a:r>
              <a:rPr lang="en-US" dirty="0" err="1"/>
              <a:t>Bouguet</a:t>
            </a:r>
            <a:r>
              <a:rPr lang="en-US" dirty="0"/>
              <a:t> &amp; </a:t>
            </a:r>
            <a:r>
              <a:rPr lang="en-US" dirty="0" err="1"/>
              <a:t>Perona’s</a:t>
            </a:r>
            <a:r>
              <a:rPr lang="en-US" dirty="0"/>
              <a:t> “</a:t>
            </a:r>
            <a:r>
              <a:rPr lang="en-GB" b="1" dirty="0"/>
              <a:t>3D Photography on your desk</a:t>
            </a:r>
            <a:r>
              <a:rPr lang="en-US" dirty="0"/>
              <a:t>”, 1998 </a:t>
            </a:r>
            <a:r>
              <a:rPr lang="en-US" dirty="0">
                <a:hlinkClick r:id="rId7"/>
              </a:rPr>
              <a:t>(web link)</a:t>
            </a: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</a:t>
            </a:r>
          </a:p>
          <a:p>
            <a:r>
              <a:rPr lang="en-US" dirty="0"/>
              <a:t>Reconstruction</a:t>
            </a:r>
          </a:p>
          <a:p>
            <a:endParaRPr lang="en-GB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</a:t>
            </a:r>
          </a:p>
          <a:p>
            <a:r>
              <a:rPr lang="en-US" dirty="0"/>
              <a:t>Reconstruction</a:t>
            </a:r>
          </a:p>
          <a:p>
            <a:r>
              <a:rPr lang="en-US" dirty="0"/>
              <a:t>Tracking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Enhancement</a:t>
            </a:r>
          </a:p>
          <a:p>
            <a:r>
              <a:rPr lang="en-US" dirty="0"/>
              <a:t>Synthesis</a:t>
            </a: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2229" y="2658425"/>
            <a:ext cx="2216051" cy="20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4965127"/>
            <a:ext cx="3700446" cy="1678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Arrow Connector 14"/>
          <p:cNvCxnSpPr/>
          <p:nvPr/>
        </p:nvCxnSpPr>
        <p:spPr>
          <a:xfrm>
            <a:off x="3000364" y="3643314"/>
            <a:ext cx="3286148" cy="1588"/>
          </a:xfrm>
          <a:prstGeom prst="straightConnector1">
            <a:avLst/>
          </a:prstGeom>
          <a:ln w="73025" cmpd="sng">
            <a:headEnd type="oval"/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57488" y="4786322"/>
            <a:ext cx="2000264" cy="714380"/>
          </a:xfrm>
          <a:prstGeom prst="straightConnector1">
            <a:avLst/>
          </a:prstGeom>
          <a:ln w="73025" cmpd="sng">
            <a:headEnd type="oval"/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8596" y="4429132"/>
            <a:ext cx="314327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571500" y="3786190"/>
            <a:ext cx="67705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sz="2400" dirty="0">
              <a:latin typeface="Calibri" pitchFamily="34" charset="0"/>
            </a:endParaRPr>
          </a:p>
          <a:p>
            <a:r>
              <a:rPr lang="en-GB" sz="2400" dirty="0">
                <a:latin typeface="Calibri" pitchFamily="34" charset="0"/>
              </a:rPr>
              <a:t>Thursday  3-6pm DMS Watson G15</a:t>
            </a:r>
            <a:r>
              <a:rPr lang="en-CA" sz="2400" dirty="0">
                <a:latin typeface="Calibri" pitchFamily="34" charset="0"/>
              </a:rPr>
              <a:t> - Public Cluster**</a:t>
            </a:r>
            <a:endParaRPr lang="en-GB" sz="2400" dirty="0">
              <a:latin typeface="Calibri" pitchFamily="34" charset="0"/>
            </a:endParaRPr>
          </a:p>
          <a:p>
            <a:endParaRPr lang="en-CA" sz="2400" dirty="0">
              <a:latin typeface="Calibri" pitchFamily="34" charset="0"/>
            </a:endParaRPr>
          </a:p>
        </p:txBody>
      </p:sp>
      <p:sp>
        <p:nvSpPr>
          <p:cNvPr id="16386" name="TextBox 3"/>
          <p:cNvSpPr txBox="1">
            <a:spLocks noChangeArrowheads="1"/>
          </p:cNvSpPr>
          <p:nvPr/>
        </p:nvSpPr>
        <p:spPr bwMode="auto">
          <a:xfrm>
            <a:off x="554038" y="1928797"/>
            <a:ext cx="639514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dirty="0">
                <a:latin typeface="Calibri" pitchFamily="34" charset="0"/>
              </a:rPr>
              <a:t>Tuesday :  10-11am Gordon Square(24), room 105</a:t>
            </a:r>
          </a:p>
          <a:p>
            <a:r>
              <a:rPr lang="en-GB" sz="2400" dirty="0">
                <a:latin typeface="Calibri" pitchFamily="34" charset="0"/>
              </a:rPr>
              <a:t>Thursday: 2-3pm  </a:t>
            </a:r>
            <a:r>
              <a:rPr lang="en-CA" sz="2400" dirty="0">
                <a:latin typeface="Calibri" pitchFamily="34" charset="0"/>
              </a:rPr>
              <a:t>Anatomy B15</a:t>
            </a:r>
            <a:endParaRPr lang="en-GB" sz="2400" dirty="0">
              <a:latin typeface="Calibri" pitchFamily="34" charset="0"/>
            </a:endParaRPr>
          </a:p>
          <a:p>
            <a:r>
              <a:rPr lang="en-GB" sz="2400" dirty="0">
                <a:latin typeface="Calibri" pitchFamily="34" charset="0"/>
              </a:rPr>
              <a:t>Friday: 	      1-2pm: </a:t>
            </a:r>
            <a:r>
              <a:rPr lang="en-GB" sz="2400" dirty="0" err="1">
                <a:latin typeface="Calibri" pitchFamily="34" charset="0"/>
              </a:rPr>
              <a:t>Malet</a:t>
            </a:r>
            <a:r>
              <a:rPr lang="en-GB" sz="2400" dirty="0">
                <a:latin typeface="Calibri" pitchFamily="34" charset="0"/>
              </a:rPr>
              <a:t> Place 1.02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4643438" y="2714620"/>
            <a:ext cx="1214446" cy="785818"/>
          </a:xfrm>
          <a:prstGeom prst="straightConnector1">
            <a:avLst/>
          </a:prstGeom>
          <a:ln w="79375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Schedule</a:t>
            </a:r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560388" y="1333489"/>
            <a:ext cx="1654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b="1" dirty="0">
                <a:latin typeface="Calibri" pitchFamily="34" charset="0"/>
              </a:rPr>
              <a:t>LECTURES</a:t>
            </a:r>
          </a:p>
        </p:txBody>
      </p:sp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577850" y="3643314"/>
            <a:ext cx="3327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b="1" dirty="0">
                <a:latin typeface="Calibri" pitchFamily="34" charset="0"/>
              </a:rPr>
              <a:t>PRACTICAL SESSIONS</a:t>
            </a:r>
          </a:p>
        </p:txBody>
      </p:sp>
      <p:sp>
        <p:nvSpPr>
          <p:cNvPr id="16390" name="TextBox 7"/>
          <p:cNvSpPr txBox="1">
            <a:spLocks noChangeArrowheads="1"/>
          </p:cNvSpPr>
          <p:nvPr/>
        </p:nvSpPr>
        <p:spPr bwMode="auto">
          <a:xfrm>
            <a:off x="576313" y="4539817"/>
            <a:ext cx="350140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dirty="0">
                <a:latin typeface="Calibri" pitchFamily="34" charset="0"/>
              </a:rPr>
              <a:t>Demonstrators:  </a:t>
            </a:r>
          </a:p>
          <a:p>
            <a:r>
              <a:rPr lang="en-GB" sz="2400" dirty="0">
                <a:latin typeface="Calibri" pitchFamily="34" charset="0"/>
              </a:rPr>
              <a:t>	</a:t>
            </a:r>
            <a:r>
              <a:rPr lang="en-GB" sz="2400" dirty="0">
                <a:latin typeface="Calibri" pitchFamily="34" charset="0"/>
                <a:hlinkClick r:id="rId2"/>
              </a:rPr>
              <a:t>Oisin Mac Aodha</a:t>
            </a:r>
            <a:endParaRPr lang="en-GB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	</a:t>
            </a:r>
            <a:r>
              <a:rPr lang="en-US" sz="2400" dirty="0">
                <a:latin typeface="Calibri" pitchFamily="34" charset="0"/>
                <a:hlinkClick r:id="rId3"/>
              </a:rPr>
              <a:t>Michael </a:t>
            </a:r>
            <a:r>
              <a:rPr lang="en-US" sz="2400" dirty="0" err="1">
                <a:latin typeface="Calibri" pitchFamily="34" charset="0"/>
                <a:hlinkClick r:id="rId3"/>
              </a:rPr>
              <a:t>Firman</a:t>
            </a:r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	</a:t>
            </a:r>
            <a:r>
              <a:rPr lang="en-US" sz="2400" dirty="0">
                <a:latin typeface="Calibri" pitchFamily="34" charset="0"/>
                <a:hlinkClick r:id="rId4"/>
              </a:rPr>
              <a:t>Clément Godard</a:t>
            </a:r>
            <a:endParaRPr lang="en-GB" sz="2400" dirty="0">
              <a:latin typeface="Calibri" pitchFamily="34" charset="0"/>
            </a:endParaRPr>
          </a:p>
          <a:p>
            <a:r>
              <a:rPr lang="en-GB" sz="2400" dirty="0">
                <a:latin typeface="Calibri" pitchFamily="34" charset="0"/>
              </a:rPr>
              <a:t>	Find them by email</a:t>
            </a:r>
          </a:p>
          <a:p>
            <a:endParaRPr lang="en-GB" sz="2400" dirty="0">
              <a:latin typeface="Calibri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72066" y="1928802"/>
            <a:ext cx="3643338" cy="1500198"/>
          </a:xfrm>
          <a:prstGeom prst="straightConnector1">
            <a:avLst/>
          </a:prstGeom>
          <a:ln w="79375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929190" y="4500570"/>
            <a:ext cx="1071570" cy="571504"/>
          </a:xfrm>
          <a:prstGeom prst="straightConnector1">
            <a:avLst/>
          </a:prstGeom>
          <a:ln w="79375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429256" y="2214554"/>
            <a:ext cx="571504" cy="57150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6072198" y="4786322"/>
            <a:ext cx="571504" cy="57150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1596720"/>
            <a:ext cx="8934450" cy="43789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Symbiotic Areas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071802" y="3286124"/>
            <a:ext cx="2928958" cy="15716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Computer Vision</a:t>
            </a:r>
            <a:endParaRPr lang="en-GB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1428728" y="1571612"/>
            <a:ext cx="2643206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Psychology</a:t>
            </a:r>
            <a:endParaRPr lang="en-GB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4357686" y="5572140"/>
            <a:ext cx="3429024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AI / M. Learning</a:t>
            </a:r>
            <a:endParaRPr lang="en-GB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714348" y="2928934"/>
            <a:ext cx="1562112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Optics</a:t>
            </a:r>
            <a:endParaRPr lang="en-GB" sz="3600" dirty="0"/>
          </a:p>
        </p:txBody>
      </p:sp>
      <p:sp>
        <p:nvSpPr>
          <p:cNvPr id="8" name="Rounded Rectangle 7"/>
          <p:cNvSpPr/>
          <p:nvPr/>
        </p:nvSpPr>
        <p:spPr>
          <a:xfrm>
            <a:off x="4214810" y="1571612"/>
            <a:ext cx="3714776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Film</a:t>
            </a:r>
            <a:r>
              <a:rPr lang="en-GB" sz="3600" dirty="0"/>
              <a:t>/</a:t>
            </a:r>
            <a:r>
              <a:rPr lang="en-US" sz="3600" dirty="0"/>
              <a:t>Photography</a:t>
            </a:r>
            <a:endParaRPr lang="en-GB" sz="3600" dirty="0"/>
          </a:p>
        </p:txBody>
      </p:sp>
      <p:sp>
        <p:nvSpPr>
          <p:cNvPr id="9" name="Rounded Rectangle 8"/>
          <p:cNvSpPr/>
          <p:nvPr/>
        </p:nvSpPr>
        <p:spPr>
          <a:xfrm>
            <a:off x="6929454" y="4286256"/>
            <a:ext cx="1428760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H.C.I.</a:t>
            </a:r>
            <a:endParaRPr lang="en-GB" sz="3600" dirty="0"/>
          </a:p>
        </p:txBody>
      </p:sp>
      <p:sp>
        <p:nvSpPr>
          <p:cNvPr id="10" name="Rounded Rectangle 9"/>
          <p:cNvSpPr/>
          <p:nvPr/>
        </p:nvSpPr>
        <p:spPr>
          <a:xfrm>
            <a:off x="6357950" y="2928934"/>
            <a:ext cx="2357454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Geometry</a:t>
            </a:r>
            <a:endParaRPr lang="en-GB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1214414" y="5572140"/>
            <a:ext cx="2857520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Probability</a:t>
            </a:r>
            <a:endParaRPr lang="en-GB" sz="3600" dirty="0"/>
          </a:p>
        </p:txBody>
      </p:sp>
      <p:sp>
        <p:nvSpPr>
          <p:cNvPr id="12" name="Rounded Rectangle 11"/>
          <p:cNvSpPr/>
          <p:nvPr/>
        </p:nvSpPr>
        <p:spPr>
          <a:xfrm>
            <a:off x="714348" y="4286256"/>
            <a:ext cx="2000264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Physics</a:t>
            </a:r>
            <a:endParaRPr lang="en-GB"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Computer Vision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Tasks for computer vision might include: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Reconstruction</a:t>
            </a:r>
            <a:r>
              <a:rPr lang="en-GB" dirty="0"/>
              <a:t> - the attempt to build a three dimensional model of the scene from one or more images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Camera Tracking </a:t>
            </a:r>
            <a:r>
              <a:rPr lang="en-GB" dirty="0"/>
              <a:t>- identifying the movement of the camera relative to the scene in an image sequence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Object Detection</a:t>
            </a:r>
            <a:r>
              <a:rPr lang="en-GB" dirty="0"/>
              <a:t> - establishing that a certain type of object (e.g. a dog) is in the scene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Segmentation</a:t>
            </a:r>
            <a:r>
              <a:rPr lang="en-GB" dirty="0"/>
              <a:t> - establishing exactly which pixels belong to a certain object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Scene Parsing </a:t>
            </a:r>
            <a:r>
              <a:rPr lang="en-GB" dirty="0"/>
              <a:t>- establishing a complete understanding of a scene where we have information about what object is at each pixel and how these objects occlude each other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Computer Vision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Identity Recognition </a:t>
            </a:r>
            <a:r>
              <a:rPr lang="en-GB" dirty="0"/>
              <a:t>- having found an object (e.g. a face) draw inferences about whether it is a particular face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Image Enhancement </a:t>
            </a:r>
            <a:r>
              <a:rPr lang="en-GB" dirty="0"/>
              <a:t>- increase the resolution of the image (super-resolution), remove noise (</a:t>
            </a:r>
            <a:r>
              <a:rPr lang="en-GB" dirty="0" err="1"/>
              <a:t>denoising</a:t>
            </a:r>
            <a:r>
              <a:rPr lang="en-GB" dirty="0"/>
              <a:t>), or fill in missing areas (in-painting)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Generation </a:t>
            </a:r>
            <a:r>
              <a:rPr lang="en-GB" dirty="0"/>
              <a:t>- having learned something about a type of object or scene, use the model to generate new images of this type of object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Object Tracking</a:t>
            </a:r>
            <a:r>
              <a:rPr lang="en-GB" dirty="0"/>
              <a:t> - apply a dynamic model to follow an object and monitor changes in its appearance over time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Object Description </a:t>
            </a:r>
            <a:r>
              <a:rPr lang="en-GB" dirty="0"/>
              <a:t>- establish characteristics of an object once we have found it. For example, establish the sex, age or expression of a human face.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Applications of Computer Vision</a:t>
            </a:r>
          </a:p>
        </p:txBody>
      </p:sp>
      <p:pic>
        <p:nvPicPr>
          <p:cNvPr id="33794" name="Picture 2" descr="http://www.vbuniverse.com/images/robotics/sony-sdr-gold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2754313"/>
            <a:ext cx="21431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Box 5"/>
          <p:cNvSpPr txBox="1">
            <a:spLocks noChangeArrowheads="1"/>
          </p:cNvSpPr>
          <p:nvPr/>
        </p:nvSpPr>
        <p:spPr bwMode="auto">
          <a:xfrm>
            <a:off x="314325" y="1643063"/>
            <a:ext cx="16144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Robotics</a:t>
            </a:r>
          </a:p>
        </p:txBody>
      </p:sp>
      <p:pic>
        <p:nvPicPr>
          <p:cNvPr id="33796" name="Picture 13" descr="indexteaser1458enlarged8pi"/>
          <p:cNvPicPr>
            <a:picLocks noChangeAspect="1" noChangeArrowheads="1"/>
          </p:cNvPicPr>
          <p:nvPr/>
        </p:nvPicPr>
        <p:blipFill>
          <a:blip r:embed="rId3" cstate="print"/>
          <a:srcRect l="18497" r="25531"/>
          <a:stretch>
            <a:fillRect/>
          </a:stretch>
        </p:blipFill>
        <p:spPr bwMode="auto">
          <a:xfrm>
            <a:off x="2786063" y="2825750"/>
            <a:ext cx="2803525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3314700" y="1643063"/>
            <a:ext cx="15287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Security</a:t>
            </a:r>
          </a:p>
        </p:txBody>
      </p:sp>
      <p:pic>
        <p:nvPicPr>
          <p:cNvPr id="33798" name="Picture 2" descr="http://www.the-rocketman.com/images/scrap-book/2/ANTON-ABOUT-his-histor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7875" y="3182938"/>
            <a:ext cx="2974975" cy="316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Box 10"/>
          <p:cNvSpPr txBox="1">
            <a:spLocks noChangeArrowheads="1"/>
          </p:cNvSpPr>
          <p:nvPr/>
        </p:nvSpPr>
        <p:spPr bwMode="auto">
          <a:xfrm>
            <a:off x="5832475" y="1493838"/>
            <a:ext cx="316865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Optical Character </a:t>
            </a:r>
          </a:p>
          <a:p>
            <a:r>
              <a:rPr lang="en-GB" sz="3200">
                <a:latin typeface="Calibri" pitchFamily="34" charset="0"/>
              </a:rPr>
              <a:t>Recognition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" descr="http://www.virtualworldlets.net/Resources/Hosted/WhatIsAR/augmented-reality-hu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3" y="3000375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8" name="TextBox 4"/>
          <p:cNvSpPr txBox="1">
            <a:spLocks noChangeArrowheads="1"/>
          </p:cNvSpPr>
          <p:nvPr/>
        </p:nvSpPr>
        <p:spPr bwMode="auto">
          <a:xfrm>
            <a:off x="642938" y="1571625"/>
            <a:ext cx="3352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Augmented Reality</a:t>
            </a: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Applications of Computer Vision</a:t>
            </a:r>
          </a:p>
        </p:txBody>
      </p:sp>
      <p:pic>
        <p:nvPicPr>
          <p:cNvPr id="34820" name="Picture 4" descr="Under george washington bridge">
            <a:hlinkClick r:id="rId3" tooltip="Under george washington bridg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8" y="4714875"/>
            <a:ext cx="1928812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6" descr="Mr George">
            <a:hlinkClick r:id="rId5" tooltip="Mr George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3" y="2500313"/>
            <a:ext cx="14319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8" descr="Belgium - Brussels">
            <a:hlinkClick r:id="rId7" tooltip="Belgium - Brussels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86625" y="257175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10" descr="George Harrison, 1963">
            <a:hlinkClick r:id="rId9" tooltip="George Harrison, 1963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57875" y="5072063"/>
            <a:ext cx="175577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12" descr="George">
            <a:hlinkClick r:id="rId11" tooltip="George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286625" y="4643438"/>
            <a:ext cx="17145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5" name="Picture 2" descr="Day 1 of E21C @ Darling Harbour, Sydney - 12th November, 2007">
            <a:hlinkClick r:id="rId13" tooltip="Day 1 of E21C @ Darling Harbour, Sydney - 12th November, 2007"/>
          </p:cNvPr>
          <p:cNvPicPr>
            <a:picLocks noChangeAspect="1" noChangeArrowheads="1"/>
          </p:cNvPicPr>
          <p:nvPr/>
        </p:nvPicPr>
        <p:blipFill>
          <a:blip r:embed="rId14" cstate="print"/>
          <a:srcRect r="21873"/>
          <a:stretch>
            <a:fillRect/>
          </a:stretch>
        </p:blipFill>
        <p:spPr bwMode="auto">
          <a:xfrm>
            <a:off x="5643563" y="3143250"/>
            <a:ext cx="178593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6" name="TextBox 12"/>
          <p:cNvSpPr txBox="1">
            <a:spLocks noChangeArrowheads="1"/>
          </p:cNvSpPr>
          <p:nvPr/>
        </p:nvSpPr>
        <p:spPr bwMode="auto">
          <a:xfrm>
            <a:off x="4791075" y="1571625"/>
            <a:ext cx="27670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Image Retrieval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Applications of Computer Vision</a:t>
            </a:r>
          </a:p>
        </p:txBody>
      </p:sp>
      <p:sp>
        <p:nvSpPr>
          <p:cNvPr id="35842" name="TextBox 5"/>
          <p:cNvSpPr txBox="1">
            <a:spLocks noChangeArrowheads="1"/>
          </p:cNvSpPr>
          <p:nvPr/>
        </p:nvSpPr>
        <p:spPr bwMode="auto">
          <a:xfrm>
            <a:off x="428625" y="1214438"/>
            <a:ext cx="406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Medical Image Analysis</a:t>
            </a:r>
          </a:p>
        </p:txBody>
      </p:sp>
      <p:pic>
        <p:nvPicPr>
          <p:cNvPr id="35843" name="Picture 4" descr="http://www.cs.ucl.ac.uk/staff/s.prince/3DFaceModelThumb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63" y="4429125"/>
            <a:ext cx="3328987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6" descr="[Image]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7813" y="1928813"/>
            <a:ext cx="2571750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Box 8"/>
          <p:cNvSpPr txBox="1">
            <a:spLocks noChangeArrowheads="1"/>
          </p:cNvSpPr>
          <p:nvPr/>
        </p:nvSpPr>
        <p:spPr bwMode="auto">
          <a:xfrm>
            <a:off x="4908550" y="1214438"/>
            <a:ext cx="3592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Industrial Inspection</a:t>
            </a:r>
          </a:p>
        </p:txBody>
      </p:sp>
      <p:pic>
        <p:nvPicPr>
          <p:cNvPr id="35846" name="Picture 10" descr="http://www.nr.no/~kjersti/MRI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6350" y="1919288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7" name="TextBox 11"/>
          <p:cNvSpPr txBox="1">
            <a:spLocks noChangeArrowheads="1"/>
          </p:cNvSpPr>
          <p:nvPr/>
        </p:nvSpPr>
        <p:spPr bwMode="auto">
          <a:xfrm>
            <a:off x="5500688" y="5715000"/>
            <a:ext cx="27098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Model Building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Applications of Computer Vision</a:t>
            </a:r>
          </a:p>
        </p:txBody>
      </p:sp>
      <p:pic>
        <p:nvPicPr>
          <p:cNvPr id="36866" name="Picture 8" descr="http://vislab.it/prototypes/pls.jpg"/>
          <p:cNvPicPr>
            <a:picLocks noChangeAspect="1" noChangeArrowheads="1"/>
          </p:cNvPicPr>
          <p:nvPr/>
        </p:nvPicPr>
        <p:blipFill>
          <a:blip r:embed="rId2" cstate="print"/>
          <a:srcRect r="2546" b="4603"/>
          <a:stretch>
            <a:fillRect/>
          </a:stretch>
        </p:blipFill>
        <p:spPr bwMode="auto">
          <a:xfrm>
            <a:off x="285720" y="2786058"/>
            <a:ext cx="4071935" cy="25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2" descr="http://www.globalsecurity.org/military/library/policy/army/fm/3-22-37/4-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2714625"/>
            <a:ext cx="42894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Box 5"/>
          <p:cNvSpPr txBox="1">
            <a:spLocks noChangeArrowheads="1"/>
          </p:cNvSpPr>
          <p:nvPr/>
        </p:nvSpPr>
        <p:spPr bwMode="auto">
          <a:xfrm>
            <a:off x="492125" y="1714500"/>
            <a:ext cx="37941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Autonomous Vehicles</a:t>
            </a:r>
          </a:p>
        </p:txBody>
      </p:sp>
      <p:sp>
        <p:nvSpPr>
          <p:cNvPr id="36869" name="TextBox 6"/>
          <p:cNvSpPr txBox="1">
            <a:spLocks noChangeArrowheads="1"/>
          </p:cNvSpPr>
          <p:nvPr/>
        </p:nvSpPr>
        <p:spPr bwMode="auto">
          <a:xfrm>
            <a:off x="5022850" y="1714500"/>
            <a:ext cx="36210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Military Applications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Relationship with other fields</a:t>
            </a:r>
          </a:p>
        </p:txBody>
      </p:sp>
      <p:pic>
        <p:nvPicPr>
          <p:cNvPr id="37890" name="Picture 2" descr="Relation between Computer vision and various other fields">
            <a:hlinkClick r:id="rId2" tooltip="Relation between Computer vision and various other fields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214438"/>
            <a:ext cx="7000875" cy="52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TextBox 4"/>
          <p:cNvSpPr txBox="1">
            <a:spLocks noChangeArrowheads="1"/>
          </p:cNvSpPr>
          <p:nvPr/>
        </p:nvSpPr>
        <p:spPr bwMode="auto">
          <a:xfrm>
            <a:off x="1214438" y="6488113"/>
            <a:ext cx="6789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Also a very close relationship with graphics – vision is inverse graphics!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Brief History of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1970s:</a:t>
            </a:r>
            <a:r>
              <a:rPr lang="en-GB" dirty="0"/>
              <a:t> the lack of computing power dictated algorithms, emphasis on low-level vision, and binary images; schism from other AI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1980s:</a:t>
            </a:r>
            <a:r>
              <a:rPr lang="en-GB" dirty="0"/>
              <a:t> close relationship with researchers investigating animal vision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1990s:</a:t>
            </a:r>
            <a:r>
              <a:rPr lang="en-GB" dirty="0"/>
              <a:t> geometry of multiple views of the same scene, and estimation of camera pose and scene geometry.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Brief History of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600200"/>
            <a:ext cx="8858280" cy="4997152"/>
          </a:xfrm>
        </p:spPr>
        <p:txBody>
          <a:bodyPr rtlCol="0">
            <a:normAutofit lnSpcReduction="10000"/>
          </a:bodyPr>
          <a:lstStyle/>
          <a:p>
            <a:pPr algn="just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3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2000s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n-GB" dirty="0"/>
              <a:t>  several trends have emerged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u="sng" dirty="0"/>
              <a:t>Machine learning and vision have grown much closer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Much more emphasis on benchmarking and quantitative evaluation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Trend toward larger training datasets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Learn features using convolutional NN’s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Re-union with other branches of AI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Opportunities to cope with fewer labels</a:t>
            </a:r>
            <a:endParaRPr lang="en-GB" dirty="0"/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BE7540-35CE-41B9-B7D4-C3B076A73AF3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Materials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eaLnBrk="1" hangingPunct="1"/>
            <a:r>
              <a:rPr lang="en-US" dirty="0"/>
              <a:t>Lecture Notes (now in book form)</a:t>
            </a:r>
          </a:p>
          <a:p>
            <a:pPr eaLnBrk="1" hangingPunct="1"/>
            <a:r>
              <a:rPr lang="en-US" dirty="0"/>
              <a:t>Slides</a:t>
            </a:r>
          </a:p>
          <a:p>
            <a:pPr eaLnBrk="1" hangingPunct="1"/>
            <a:r>
              <a:rPr lang="en-US" dirty="0"/>
              <a:t>Key Papers</a:t>
            </a:r>
          </a:p>
          <a:p>
            <a:pPr eaLnBrk="1" hangingPunct="1"/>
            <a:r>
              <a:rPr lang="en-US" dirty="0"/>
              <a:t>Labs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1904"/>
            <a:ext cx="8229600" cy="1143000"/>
          </a:xfrm>
        </p:spPr>
        <p:txBody>
          <a:bodyPr/>
          <a:lstStyle/>
          <a:p>
            <a:r>
              <a:rPr lang="en-US" dirty="0"/>
              <a:t>What’s Wrong </a:t>
            </a:r>
            <a:br>
              <a:rPr lang="en-US" dirty="0"/>
            </a:br>
            <a:r>
              <a:rPr lang="en-US" dirty="0"/>
              <a:t>With Nearest Neighbors?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7544" y="415820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Are Parametric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Models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aseline="0" dirty="0">
                <a:latin typeface="+mj-lt"/>
                <a:ea typeface="+mj-ea"/>
                <a:cs typeface="+mj-cs"/>
              </a:rPr>
              <a:t>Good</a:t>
            </a:r>
            <a:r>
              <a:rPr lang="en-US" sz="4400" dirty="0">
                <a:latin typeface="+mj-lt"/>
                <a:ea typeface="+mj-ea"/>
                <a:cs typeface="+mj-cs"/>
              </a:rPr>
              <a:t> or Bad?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yes!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252536" y="3356992"/>
            <a:ext cx="979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Space vs </a:t>
            </a:r>
            <a:r>
              <a:rPr lang="en-US" dirty="0">
                <a:latin typeface="Harlow Solid Italic" panose="04030604020F02020D02" pitchFamily="82" charset="0"/>
              </a:rPr>
              <a:t>Feature Space</a:t>
            </a:r>
            <a:endParaRPr lang="en-GB" dirty="0">
              <a:latin typeface="Harlow Solid Italic" panose="04030604020F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11560" y="5877272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Convolutional Neural Net (CNN) as </a:t>
            </a:r>
            <a:r>
              <a:rPr lang="en-US" dirty="0" err="1">
                <a:latin typeface="+mj-lt"/>
              </a:rPr>
              <a:t>encorder</a:t>
            </a:r>
            <a:r>
              <a:rPr lang="en-US" dirty="0">
                <a:latin typeface="+mj-lt"/>
              </a:rPr>
              <a:t> of features:</a:t>
            </a:r>
          </a:p>
          <a:p>
            <a:r>
              <a:rPr lang="en-US" dirty="0">
                <a:latin typeface="+mj-lt"/>
                <a:hlinkClick r:id="rId2"/>
              </a:rPr>
              <a:t>“Quick” visualization of 2D Convolution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hlinkClick r:id="rId3"/>
              </a:rPr>
              <a:t>Example of what filters are looking for</a:t>
            </a:r>
            <a:endParaRPr lang="en-GB" dirty="0">
              <a:latin typeface="+mj-lt"/>
            </a:endParaRPr>
          </a:p>
        </p:txBody>
      </p:sp>
      <p:pic>
        <p:nvPicPr>
          <p:cNvPr id="5" name="Picture 2" descr="http://farm1.static.flickr.com/33/351008553_dd5ffc3d1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156" y="2348880"/>
            <a:ext cx="3552394" cy="2664296"/>
          </a:xfrm>
          <a:prstGeom prst="rect">
            <a:avLst/>
          </a:prstGeom>
          <a:noFill/>
        </p:spPr>
      </p:pic>
      <p:sp>
        <p:nvSpPr>
          <p:cNvPr id="6" name="Cloud 5"/>
          <p:cNvSpPr/>
          <p:nvPr/>
        </p:nvSpPr>
        <p:spPr>
          <a:xfrm>
            <a:off x="4438328" y="2154560"/>
            <a:ext cx="4248472" cy="316835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313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469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Why is computer vision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1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 Dimensionality of Input Space	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GB" dirty="0"/>
              <a:t>Consider an RGB image at VGA (640x480) resolution with an 8 bit pixel intensity resolution (256 gray levels). The number of total possible images is 256^(640x480x3).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	Conclusion:  Almost none of the possible images has ever been seen!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/>
              <a:t>	(Perhaps all the pixels are not independent?)</a:t>
            </a: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Why is computer vision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Vision is an inverse problem 	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GB" dirty="0"/>
              <a:t>The mapping from scenes to images is many to one:  the data we receive is non-unique.  How can we possibly establish what is out there?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Speed</a:t>
            </a: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	VGA camera at 30Hz receives 27Mb per second of data – how can we process all this?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Some Mitigating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We know a lot about the generative model (graphics)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We usually have a lot of prior knowledge about what we expect to see in the image (helps with non-uniqueness)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There is a large amount of training data readily available.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596856"/>
            <a:ext cx="5365187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Probability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Joint probability 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Conditional probability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Independence 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 err="1">
                <a:latin typeface="+mn-lt"/>
              </a:rPr>
              <a:t>Bayes</a:t>
            </a:r>
            <a:r>
              <a:rPr lang="en-GB" sz="2400" dirty="0">
                <a:latin typeface="+mn-lt"/>
              </a:rPr>
              <a:t>’ rule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Common probability distributions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How to fit distributions to data 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The multivariate normal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Course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188" y="1596856"/>
            <a:ext cx="795922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2.  Machine learning for vision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latin typeface="+mn-lt"/>
              </a:rPr>
              <a:t>Goal:  infer the state of the world from observed data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latin typeface="+mn-lt"/>
              </a:rPr>
              <a:t>Two approaches: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Discriminative:  build probability model of the world and make parameters depend on the data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Generative:  build a probability model of the data and make the parameters depend on the world.  Use this model to infer probability of world.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8" y="1357298"/>
            <a:ext cx="795922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2a. Modelling complex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pdfs</a:t>
            </a: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(Generative)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Mixture models 		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t-distributions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Factor analysis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Course Overview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3501008"/>
            <a:ext cx="890995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Brace 5"/>
          <p:cNvSpPr/>
          <p:nvPr/>
        </p:nvSpPr>
        <p:spPr>
          <a:xfrm>
            <a:off x="4283968" y="2000240"/>
            <a:ext cx="432048" cy="9361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004048" y="228827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 EM algorithm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8" y="1357298"/>
            <a:ext cx="79592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2b. Models for regression (Discriminative)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Linear &amp; non-linear regression		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Gaussian process regression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The relevance vector machine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Course Overview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429000"/>
            <a:ext cx="3446050" cy="334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645024"/>
            <a:ext cx="4211686" cy="296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DAA603-4DFD-42C9-A2CD-4D1885906F6F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Time Commitment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30 x 1-hour lectures</a:t>
            </a:r>
            <a:br>
              <a:rPr lang="en-US" altLang="en-US" sz="2800" dirty="0"/>
            </a:b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10 x 3-hour labs – do the programming </a:t>
            </a:r>
            <a:r>
              <a:rPr lang="en-US" altLang="en-US" sz="2800" dirty="0" err="1"/>
              <a:t>practicals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Expect to spend 10 hours a week on: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Reading book, reviewing class notes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Working through proofs and implementing algorithms</a:t>
            </a:r>
            <a:endParaRPr lang="en-US" sz="2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8" y="1357298"/>
            <a:ext cx="79592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2b. Models for classification (Discriminative)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Logistic regression		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Gaussian process classification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Boosting and classification trees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Course Overview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r="25807"/>
          <a:stretch>
            <a:fillRect/>
          </a:stretch>
        </p:blipFill>
        <p:spPr bwMode="auto">
          <a:xfrm>
            <a:off x="323528" y="3441552"/>
            <a:ext cx="2520280" cy="3416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573016"/>
            <a:ext cx="5768407" cy="328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298"/>
            <a:ext cx="79592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3a. Connecting Models 1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Conditional Independence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Graphical Models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Inference on tree-structured models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Pictorial Structures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9" y="3879846"/>
            <a:ext cx="3888432" cy="2930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933056"/>
            <a:ext cx="3672408" cy="275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66897"/>
            <a:ext cx="79592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3a. Connecting Models 1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Undirected models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Markov random fields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Graph cuts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180" t="24226" r="9464" b="28836"/>
          <a:stretch>
            <a:fillRect/>
          </a:stretch>
        </p:blipFill>
        <p:spPr bwMode="auto">
          <a:xfrm>
            <a:off x="214313" y="3978275"/>
            <a:ext cx="5786437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510213" y="3863975"/>
            <a:ext cx="3997325" cy="2994025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313"/>
            <a:ext cx="5554662" cy="3046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4. Models of Shape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Point distribution model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Active Shape Models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Active appearance models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</p:txBody>
      </p:sp>
      <p:sp>
        <p:nvSpPr>
          <p:cNvPr id="52227" name="TextBox 7"/>
          <p:cNvSpPr txBox="1">
            <a:spLocks noChangeArrowheads="1"/>
          </p:cNvSpPr>
          <p:nvPr/>
        </p:nvSpPr>
        <p:spPr bwMode="auto">
          <a:xfrm>
            <a:off x="2286000" y="6357938"/>
            <a:ext cx="2143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Active Shape Models</a:t>
            </a:r>
          </a:p>
        </p:txBody>
      </p:sp>
      <p:pic>
        <p:nvPicPr>
          <p:cNvPr id="25" name="cootes-central_brain_aam_search+lines[1]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75" y="3429000"/>
            <a:ext cx="3886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fsrch1b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75" y="3500438"/>
            <a:ext cx="19304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0" name="TextBox 26"/>
          <p:cNvSpPr txBox="1">
            <a:spLocks noChangeArrowheads="1"/>
          </p:cNvSpPr>
          <p:nvPr/>
        </p:nvSpPr>
        <p:spPr bwMode="auto">
          <a:xfrm>
            <a:off x="6215063" y="6286500"/>
            <a:ext cx="25003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>
                <a:latin typeface="Calibri" pitchFamily="34" charset="0"/>
              </a:rPr>
              <a:t>Active Appearance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313"/>
            <a:ext cx="6316662" cy="3046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5. Tracking 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The </a:t>
            </a:r>
            <a:r>
              <a:rPr lang="en-GB" sz="3200" dirty="0" err="1">
                <a:latin typeface="+mn-lt"/>
              </a:rPr>
              <a:t>Kalman</a:t>
            </a:r>
            <a:r>
              <a:rPr lang="en-GB" sz="3200" dirty="0">
                <a:latin typeface="+mn-lt"/>
              </a:rPr>
              <a:t> Filter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Extensions of the </a:t>
            </a:r>
            <a:r>
              <a:rPr lang="en-GB" sz="3200" dirty="0" err="1">
                <a:latin typeface="+mn-lt"/>
              </a:rPr>
              <a:t>Kalman</a:t>
            </a:r>
            <a:r>
              <a:rPr lang="en-GB" sz="3200" dirty="0">
                <a:latin typeface="+mn-lt"/>
              </a:rPr>
              <a:t> Filter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Particle Filtering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</p:txBody>
      </p:sp>
      <p:sp>
        <p:nvSpPr>
          <p:cNvPr id="53251" name="TextBox 7"/>
          <p:cNvSpPr txBox="1">
            <a:spLocks noChangeArrowheads="1"/>
          </p:cNvSpPr>
          <p:nvPr/>
        </p:nvSpPr>
        <p:spPr bwMode="auto">
          <a:xfrm>
            <a:off x="2890838" y="6130925"/>
            <a:ext cx="2895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Examples of Tracking Objects</a:t>
            </a:r>
          </a:p>
        </p:txBody>
      </p:sp>
      <p:pic>
        <p:nvPicPr>
          <p:cNvPr id="5" name="iccv98.mpe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0" y="3429000"/>
            <a:ext cx="3286125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dancemv_Condens.mpeg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5" y="3429000"/>
            <a:ext cx="3405188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313"/>
            <a:ext cx="8043862" cy="3046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6. Face Recognition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Subspace models for recognition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Within- and between- individual variance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Recognition across pose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</p:txBody>
      </p:sp>
      <p:sp>
        <p:nvSpPr>
          <p:cNvPr id="51203" name="TextBox 7"/>
          <p:cNvSpPr txBox="1">
            <a:spLocks noChangeArrowheads="1"/>
          </p:cNvSpPr>
          <p:nvPr/>
        </p:nvSpPr>
        <p:spPr bwMode="auto">
          <a:xfrm>
            <a:off x="1849438" y="6554788"/>
            <a:ext cx="34369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latin typeface="Calibri" pitchFamily="34" charset="0"/>
              </a:rPr>
              <a:t>Face Models</a:t>
            </a:r>
          </a:p>
        </p:txBody>
      </p:sp>
      <p:grpSp>
        <p:nvGrpSpPr>
          <p:cNvPr id="51204" name="Group 37"/>
          <p:cNvGrpSpPr>
            <a:grpSpLocks/>
          </p:cNvGrpSpPr>
          <p:nvPr/>
        </p:nvGrpSpPr>
        <p:grpSpPr bwMode="auto">
          <a:xfrm>
            <a:off x="285750" y="3429000"/>
            <a:ext cx="4929188" cy="3214688"/>
            <a:chOff x="1474" y="1661"/>
            <a:chExt cx="3039" cy="2404"/>
          </a:xfrm>
        </p:grpSpPr>
        <p:sp>
          <p:nvSpPr>
            <p:cNvPr id="51213" name="Rectangle 38"/>
            <p:cNvSpPr>
              <a:spLocks noChangeArrowheads="1"/>
            </p:cNvSpPr>
            <p:nvPr/>
          </p:nvSpPr>
          <p:spPr bwMode="auto">
            <a:xfrm>
              <a:off x="1474" y="1661"/>
              <a:ext cx="3039" cy="24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pic>
          <p:nvPicPr>
            <p:cNvPr id="51214" name="Picture 39"/>
            <p:cNvPicPr>
              <a:picLocks noChangeAspect="1" noChangeArrowheads="1"/>
            </p:cNvPicPr>
            <p:nvPr/>
          </p:nvPicPr>
          <p:blipFill>
            <a:blip r:embed="rId2" cstate="print"/>
            <a:srcRect l="12962" t="6682" r="9544" b="10059"/>
            <a:stretch>
              <a:fillRect/>
            </a:stretch>
          </p:blipFill>
          <p:spPr bwMode="auto">
            <a:xfrm>
              <a:off x="1610" y="1754"/>
              <a:ext cx="913" cy="952"/>
            </a:xfrm>
            <a:prstGeom prst="rect">
              <a:avLst/>
            </a:prstGeom>
            <a:noFill/>
            <a:ln w="41275">
              <a:noFill/>
              <a:prstDash val="sysDot"/>
              <a:miter lim="800000"/>
              <a:headEnd/>
              <a:tailEnd/>
            </a:ln>
          </p:spPr>
        </p:pic>
        <p:pic>
          <p:nvPicPr>
            <p:cNvPr id="51215" name="Picture 40"/>
            <p:cNvPicPr>
              <a:picLocks noChangeAspect="1" noChangeArrowheads="1"/>
            </p:cNvPicPr>
            <p:nvPr/>
          </p:nvPicPr>
          <p:blipFill>
            <a:blip r:embed="rId3" cstate="print"/>
            <a:srcRect l="12892" t="6682" r="9544" b="10059"/>
            <a:stretch>
              <a:fillRect/>
            </a:stretch>
          </p:blipFill>
          <p:spPr bwMode="auto">
            <a:xfrm>
              <a:off x="2532" y="1752"/>
              <a:ext cx="914" cy="952"/>
            </a:xfrm>
            <a:prstGeom prst="rect">
              <a:avLst/>
            </a:prstGeom>
            <a:noFill/>
            <a:ln w="41275">
              <a:noFill/>
              <a:prstDash val="sysDot"/>
              <a:miter lim="800000"/>
              <a:headEnd/>
              <a:tailEnd/>
            </a:ln>
          </p:spPr>
        </p:pic>
        <p:pic>
          <p:nvPicPr>
            <p:cNvPr id="51216" name="Picture 41"/>
            <p:cNvPicPr>
              <a:picLocks noChangeAspect="1" noChangeArrowheads="1"/>
            </p:cNvPicPr>
            <p:nvPr/>
          </p:nvPicPr>
          <p:blipFill>
            <a:blip r:embed="rId4" cstate="print"/>
            <a:srcRect l="12962" t="6682" r="6268" b="10059"/>
            <a:stretch>
              <a:fillRect/>
            </a:stretch>
          </p:blipFill>
          <p:spPr bwMode="auto">
            <a:xfrm>
              <a:off x="3455" y="1752"/>
              <a:ext cx="952" cy="952"/>
            </a:xfrm>
            <a:prstGeom prst="rect">
              <a:avLst/>
            </a:prstGeom>
            <a:noFill/>
            <a:ln w="41275">
              <a:noFill/>
              <a:prstDash val="sysDot"/>
              <a:miter lim="800000"/>
              <a:headEnd/>
              <a:tailEnd/>
            </a:ln>
          </p:spPr>
        </p:pic>
        <p:pic>
          <p:nvPicPr>
            <p:cNvPr id="51217" name="Picture 42"/>
            <p:cNvPicPr>
              <a:picLocks noChangeAspect="1" noChangeArrowheads="1"/>
            </p:cNvPicPr>
            <p:nvPr/>
          </p:nvPicPr>
          <p:blipFill>
            <a:blip r:embed="rId5" cstate="print"/>
            <a:srcRect l="12215" t="6993" r="7465" b="9091"/>
            <a:stretch>
              <a:fillRect/>
            </a:stretch>
          </p:blipFill>
          <p:spPr bwMode="auto">
            <a:xfrm>
              <a:off x="1598" y="2947"/>
              <a:ext cx="947" cy="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18" name="Picture 43"/>
            <p:cNvPicPr>
              <a:picLocks noChangeAspect="1" noChangeArrowheads="1"/>
            </p:cNvPicPr>
            <p:nvPr/>
          </p:nvPicPr>
          <p:blipFill>
            <a:blip r:embed="rId6" cstate="print"/>
            <a:srcRect l="12553" t="6993" r="5429" b="8392"/>
            <a:stretch>
              <a:fillRect/>
            </a:stretch>
          </p:blipFill>
          <p:spPr bwMode="auto">
            <a:xfrm>
              <a:off x="2534" y="2947"/>
              <a:ext cx="967" cy="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19" name="Picture 44"/>
            <p:cNvPicPr>
              <a:picLocks noChangeAspect="1" noChangeArrowheads="1"/>
            </p:cNvPicPr>
            <p:nvPr/>
          </p:nvPicPr>
          <p:blipFill>
            <a:blip r:embed="rId7" cstate="print"/>
            <a:srcRect l="12892" t="6993" r="6786" b="9091"/>
            <a:stretch>
              <a:fillRect/>
            </a:stretch>
          </p:blipFill>
          <p:spPr bwMode="auto">
            <a:xfrm>
              <a:off x="3468" y="2947"/>
              <a:ext cx="947" cy="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20" name="Text Box 45"/>
            <p:cNvSpPr txBox="1">
              <a:spLocks noChangeArrowheads="1"/>
            </p:cNvSpPr>
            <p:nvPr/>
          </p:nvSpPr>
          <p:spPr bwMode="auto">
            <a:xfrm>
              <a:off x="1813" y="2645"/>
              <a:ext cx="400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</a:t>
              </a:r>
              <a:r>
                <a:rPr lang="en-US" sz="1200" b="1">
                  <a:latin typeface="Calibri" pitchFamily="34" charset="0"/>
                </a:rPr>
                <a:t>F(:,1)</a:t>
              </a:r>
            </a:p>
          </p:txBody>
        </p:sp>
        <p:sp>
          <p:nvSpPr>
            <p:cNvPr id="51221" name="Text Box 46"/>
            <p:cNvSpPr txBox="1">
              <a:spLocks noChangeArrowheads="1"/>
            </p:cNvSpPr>
            <p:nvPr/>
          </p:nvSpPr>
          <p:spPr bwMode="auto">
            <a:xfrm>
              <a:off x="2755" y="2645"/>
              <a:ext cx="400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</a:t>
              </a:r>
              <a:r>
                <a:rPr lang="en-US" sz="1200" b="1">
                  <a:latin typeface="Calibri" pitchFamily="34" charset="0"/>
                </a:rPr>
                <a:t>F(:,2)</a:t>
              </a:r>
            </a:p>
          </p:txBody>
        </p:sp>
        <p:sp>
          <p:nvSpPr>
            <p:cNvPr id="51222" name="Text Box 47"/>
            <p:cNvSpPr txBox="1">
              <a:spLocks noChangeArrowheads="1"/>
            </p:cNvSpPr>
            <p:nvPr/>
          </p:nvSpPr>
          <p:spPr bwMode="auto">
            <a:xfrm>
              <a:off x="3707" y="2637"/>
              <a:ext cx="400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m+2(</a:t>
              </a:r>
              <a:r>
                <a:rPr lang="en-US" sz="1200" b="1">
                  <a:latin typeface="Calibri" pitchFamily="34" charset="0"/>
                </a:rPr>
                <a:t>F:,3)</a:t>
              </a:r>
            </a:p>
          </p:txBody>
        </p:sp>
        <p:sp>
          <p:nvSpPr>
            <p:cNvPr id="51223" name="Text Box 48"/>
            <p:cNvSpPr txBox="1">
              <a:spLocks noChangeArrowheads="1"/>
            </p:cNvSpPr>
            <p:nvPr/>
          </p:nvSpPr>
          <p:spPr bwMode="auto">
            <a:xfrm>
              <a:off x="1813" y="3847"/>
              <a:ext cx="412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</a:t>
              </a:r>
              <a:r>
                <a:rPr lang="en-US" sz="1200" b="1">
                  <a:latin typeface="Calibri" pitchFamily="34" charset="0"/>
                </a:rPr>
                <a:t>G(:,1)</a:t>
              </a:r>
            </a:p>
          </p:txBody>
        </p:sp>
        <p:sp>
          <p:nvSpPr>
            <p:cNvPr id="51224" name="Text Box 49"/>
            <p:cNvSpPr txBox="1">
              <a:spLocks noChangeArrowheads="1"/>
            </p:cNvSpPr>
            <p:nvPr/>
          </p:nvSpPr>
          <p:spPr bwMode="auto">
            <a:xfrm>
              <a:off x="2755" y="3838"/>
              <a:ext cx="412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m+2(</a:t>
              </a:r>
              <a:r>
                <a:rPr lang="en-US" sz="1200" b="1">
                  <a:latin typeface="Calibri" pitchFamily="34" charset="0"/>
                </a:rPr>
                <a:t>G:,2)</a:t>
              </a:r>
            </a:p>
          </p:txBody>
        </p:sp>
        <p:sp>
          <p:nvSpPr>
            <p:cNvPr id="51225" name="Text Box 50"/>
            <p:cNvSpPr txBox="1">
              <a:spLocks noChangeArrowheads="1"/>
            </p:cNvSpPr>
            <p:nvPr/>
          </p:nvSpPr>
          <p:spPr bwMode="auto">
            <a:xfrm>
              <a:off x="3696" y="3838"/>
              <a:ext cx="413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</a:t>
              </a:r>
              <a:r>
                <a:rPr lang="en-US" sz="1200" b="1">
                  <a:latin typeface="Calibri" pitchFamily="34" charset="0"/>
                </a:rPr>
                <a:t>G(:,3)</a:t>
              </a:r>
            </a:p>
          </p:txBody>
        </p:sp>
      </p:grpSp>
      <p:grpSp>
        <p:nvGrpSpPr>
          <p:cNvPr id="51205" name="Group 45"/>
          <p:cNvGrpSpPr>
            <a:grpSpLocks/>
          </p:cNvGrpSpPr>
          <p:nvPr/>
        </p:nvGrpSpPr>
        <p:grpSpPr bwMode="auto">
          <a:xfrm>
            <a:off x="5857875" y="3214688"/>
            <a:ext cx="2643188" cy="3500437"/>
            <a:chOff x="5500694" y="3000372"/>
            <a:chExt cx="3032119" cy="3786214"/>
          </a:xfrm>
        </p:grpSpPr>
        <p:pic>
          <p:nvPicPr>
            <p:cNvPr id="51207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 l="5428" t="16216" b="16217"/>
            <a:stretch>
              <a:fillRect/>
            </a:stretch>
          </p:blipFill>
          <p:spPr bwMode="auto">
            <a:xfrm>
              <a:off x="6962775" y="5057799"/>
              <a:ext cx="1493838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8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 l="9648" t="13513" r="8342" b="16217"/>
            <a:stretch>
              <a:fillRect/>
            </a:stretch>
          </p:blipFill>
          <p:spPr bwMode="auto">
            <a:xfrm>
              <a:off x="5645157" y="3062285"/>
              <a:ext cx="1295400" cy="166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9" name="Picture 7"/>
            <p:cNvPicPr>
              <a:picLocks noChangeAspect="1" noChangeArrowheads="1"/>
            </p:cNvPicPr>
            <p:nvPr/>
          </p:nvPicPr>
          <p:blipFill>
            <a:blip r:embed="rId10" cstate="print"/>
            <a:srcRect l="9648" t="10811" r="8342" b="18919"/>
            <a:stretch>
              <a:fillRect/>
            </a:stretch>
          </p:blipFill>
          <p:spPr bwMode="auto">
            <a:xfrm>
              <a:off x="7156457" y="3062285"/>
              <a:ext cx="1295400" cy="166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10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 l="9648" t="13513" r="8342" b="16217"/>
            <a:stretch>
              <a:fillRect/>
            </a:stretch>
          </p:blipFill>
          <p:spPr bwMode="auto">
            <a:xfrm>
              <a:off x="5580063" y="5057799"/>
              <a:ext cx="1295400" cy="166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1" name="Rectangle 10"/>
            <p:cNvSpPr>
              <a:spLocks noChangeArrowheads="1"/>
            </p:cNvSpPr>
            <p:nvPr/>
          </p:nvSpPr>
          <p:spPr bwMode="auto">
            <a:xfrm>
              <a:off x="5500694" y="3000372"/>
              <a:ext cx="3024188" cy="18002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51212" name="Rectangle 11"/>
            <p:cNvSpPr>
              <a:spLocks noChangeArrowheads="1"/>
            </p:cNvSpPr>
            <p:nvPr/>
          </p:nvSpPr>
          <p:spPr bwMode="auto">
            <a:xfrm>
              <a:off x="5508625" y="4986361"/>
              <a:ext cx="3024188" cy="18002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</p:grpSp>
      <p:sp>
        <p:nvSpPr>
          <p:cNvPr id="51206" name="TextBox 46"/>
          <p:cNvSpPr txBox="1">
            <a:spLocks noChangeArrowheads="1"/>
          </p:cNvSpPr>
          <p:nvPr/>
        </p:nvSpPr>
        <p:spPr bwMode="auto">
          <a:xfrm>
            <a:off x="6929438" y="4773613"/>
            <a:ext cx="6429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latin typeface="Calibri" pitchFamily="34" charset="0"/>
              </a:rPr>
              <a:t>vs.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313"/>
            <a:ext cx="6851940" cy="20621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7. Geometry of a Single Camera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Image transformations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How do 3d points project to pixels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Special cases of imaging</a:t>
            </a:r>
          </a:p>
        </p:txBody>
      </p:sp>
      <p:grpSp>
        <p:nvGrpSpPr>
          <p:cNvPr id="44035" name="Group 5"/>
          <p:cNvGrpSpPr>
            <a:grpSpLocks/>
          </p:cNvGrpSpPr>
          <p:nvPr/>
        </p:nvGrpSpPr>
        <p:grpSpPr bwMode="auto">
          <a:xfrm>
            <a:off x="3214688" y="3500438"/>
            <a:ext cx="5929312" cy="2671762"/>
            <a:chOff x="34925" y="1484313"/>
            <a:chExt cx="9112250" cy="4473575"/>
          </a:xfrm>
        </p:grpSpPr>
        <p:pic>
          <p:nvPicPr>
            <p:cNvPr id="44039" name="Picture 6" descr="SCamPanoIn3"/>
            <p:cNvPicPr>
              <a:picLocks noChangeAspect="1" noChangeArrowheads="1"/>
            </p:cNvPicPr>
            <p:nvPr/>
          </p:nvPicPr>
          <p:blipFill>
            <a:blip r:embed="rId3" cstate="print"/>
            <a:srcRect l="16899" t="5617" r="13388" b="10532"/>
            <a:stretch>
              <a:fillRect/>
            </a:stretch>
          </p:blipFill>
          <p:spPr bwMode="auto">
            <a:xfrm>
              <a:off x="6202363" y="1508125"/>
              <a:ext cx="2944812" cy="2214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40" name="Picture 7" descr="SCamPanoIn1"/>
            <p:cNvPicPr>
              <a:picLocks noChangeAspect="1" noChangeArrowheads="1"/>
            </p:cNvPicPr>
            <p:nvPr/>
          </p:nvPicPr>
          <p:blipFill>
            <a:blip r:embed="rId4" cstate="print"/>
            <a:srcRect l="17339" t="5617" r="13828" b="10883"/>
            <a:stretch>
              <a:fillRect/>
            </a:stretch>
          </p:blipFill>
          <p:spPr bwMode="auto">
            <a:xfrm>
              <a:off x="3160713" y="1508125"/>
              <a:ext cx="2909887" cy="2206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41" name="Picture 8" descr="SCamPanoIn2"/>
            <p:cNvPicPr>
              <a:picLocks noChangeAspect="1" noChangeArrowheads="1"/>
            </p:cNvPicPr>
            <p:nvPr/>
          </p:nvPicPr>
          <p:blipFill>
            <a:blip r:embed="rId5" cstate="print"/>
            <a:srcRect l="16681" t="5968" r="12894" b="10532"/>
            <a:stretch>
              <a:fillRect/>
            </a:stretch>
          </p:blipFill>
          <p:spPr bwMode="auto">
            <a:xfrm>
              <a:off x="63500" y="1519238"/>
              <a:ext cx="2962275" cy="219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42" name="Picture 9" descr="SCamPanoNew123W"/>
            <p:cNvPicPr>
              <a:picLocks noChangeAspect="1" noChangeArrowheads="1"/>
            </p:cNvPicPr>
            <p:nvPr/>
          </p:nvPicPr>
          <p:blipFill>
            <a:blip r:embed="rId6" cstate="print"/>
            <a:srcRect l="35141" t="41365" r="27983" b="44888"/>
            <a:stretch>
              <a:fillRect/>
            </a:stretch>
          </p:blipFill>
          <p:spPr bwMode="auto">
            <a:xfrm>
              <a:off x="107950" y="3860800"/>
              <a:ext cx="9001125" cy="2097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3" name="Rectangle 10"/>
            <p:cNvSpPr>
              <a:spLocks noChangeArrowheads="1"/>
            </p:cNvSpPr>
            <p:nvPr/>
          </p:nvSpPr>
          <p:spPr bwMode="auto">
            <a:xfrm>
              <a:off x="50800" y="1484313"/>
              <a:ext cx="4889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(A)</a:t>
              </a:r>
            </a:p>
          </p:txBody>
        </p:sp>
        <p:sp>
          <p:nvSpPr>
            <p:cNvPr id="44044" name="Rectangle 11"/>
            <p:cNvSpPr>
              <a:spLocks noChangeArrowheads="1"/>
            </p:cNvSpPr>
            <p:nvPr/>
          </p:nvSpPr>
          <p:spPr bwMode="auto">
            <a:xfrm>
              <a:off x="3146425" y="1484313"/>
              <a:ext cx="4889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(B)</a:t>
              </a:r>
            </a:p>
          </p:txBody>
        </p:sp>
        <p:sp>
          <p:nvSpPr>
            <p:cNvPr id="44045" name="Rectangle 12"/>
            <p:cNvSpPr>
              <a:spLocks noChangeArrowheads="1"/>
            </p:cNvSpPr>
            <p:nvPr/>
          </p:nvSpPr>
          <p:spPr bwMode="auto">
            <a:xfrm>
              <a:off x="6170613" y="1484313"/>
              <a:ext cx="5016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(C)</a:t>
              </a:r>
            </a:p>
          </p:txBody>
        </p:sp>
        <p:sp>
          <p:nvSpPr>
            <p:cNvPr id="44046" name="Rectangle 13"/>
            <p:cNvSpPr>
              <a:spLocks noChangeArrowheads="1"/>
            </p:cNvSpPr>
            <p:nvPr/>
          </p:nvSpPr>
          <p:spPr bwMode="auto">
            <a:xfrm>
              <a:off x="34925" y="3789363"/>
              <a:ext cx="5016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(D)</a:t>
              </a:r>
            </a:p>
          </p:txBody>
        </p:sp>
      </p:grpSp>
      <p:sp>
        <p:nvSpPr>
          <p:cNvPr id="44036" name="TextBox 14"/>
          <p:cNvSpPr txBox="1">
            <a:spLocks noChangeArrowheads="1"/>
          </p:cNvSpPr>
          <p:nvPr/>
        </p:nvSpPr>
        <p:spPr bwMode="auto">
          <a:xfrm>
            <a:off x="214313" y="6143625"/>
            <a:ext cx="27892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Augmented Reality Tracking</a:t>
            </a:r>
          </a:p>
        </p:txBody>
      </p:sp>
      <p:sp>
        <p:nvSpPr>
          <p:cNvPr id="44037" name="TextBox 15"/>
          <p:cNvSpPr txBox="1">
            <a:spLocks noChangeArrowheads="1"/>
          </p:cNvSpPr>
          <p:nvPr/>
        </p:nvSpPr>
        <p:spPr bwMode="auto">
          <a:xfrm>
            <a:off x="4967288" y="6143625"/>
            <a:ext cx="18192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Image Mosaicing </a:t>
            </a:r>
          </a:p>
        </p:txBody>
      </p:sp>
      <p:pic>
        <p:nvPicPr>
          <p:cNvPr id="18" name="FrogComp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75" y="3686175"/>
            <a:ext cx="2990850" cy="22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313"/>
            <a:ext cx="8335962" cy="3046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8. Geometry of  multiple cameras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Stereo vision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 err="1">
                <a:latin typeface="+mn-lt"/>
              </a:rPr>
              <a:t>Epipolar</a:t>
            </a:r>
            <a:r>
              <a:rPr lang="en-GB" sz="3200" dirty="0">
                <a:latin typeface="+mn-lt"/>
              </a:rPr>
              <a:t> geometry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Finding and matching  distinctive </a:t>
            </a:r>
            <a:r>
              <a:rPr lang="en-GB" sz="3200" dirty="0" err="1">
                <a:latin typeface="+mn-lt"/>
              </a:rPr>
              <a:t>keypoints</a:t>
            </a:r>
            <a:endParaRPr lang="en-GB" sz="3200" dirty="0">
              <a:latin typeface="+mn-lt"/>
            </a:endParaRP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Shape from silhouette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</p:txBody>
      </p:sp>
      <p:sp>
        <p:nvSpPr>
          <p:cNvPr id="45059" name="TextBox 14"/>
          <p:cNvSpPr txBox="1">
            <a:spLocks noChangeArrowheads="1"/>
          </p:cNvSpPr>
          <p:nvPr/>
        </p:nvSpPr>
        <p:spPr bwMode="auto">
          <a:xfrm>
            <a:off x="1071563" y="6488113"/>
            <a:ext cx="3348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Models from Sparse Stereo Vision</a:t>
            </a:r>
          </a:p>
        </p:txBody>
      </p:sp>
      <p:sp>
        <p:nvSpPr>
          <p:cNvPr id="45060" name="TextBox 15"/>
          <p:cNvSpPr txBox="1">
            <a:spLocks noChangeArrowheads="1"/>
          </p:cNvSpPr>
          <p:nvPr/>
        </p:nvSpPr>
        <p:spPr bwMode="auto">
          <a:xfrm>
            <a:off x="5886450" y="6488113"/>
            <a:ext cx="2257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Shape from silhouette</a:t>
            </a:r>
          </a:p>
        </p:txBody>
      </p:sp>
      <p:pic>
        <p:nvPicPr>
          <p:cNvPr id="17" name="JoeMarkerComp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7813" y="4059238"/>
            <a:ext cx="3300412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ModelsShort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8688" y="4071938"/>
            <a:ext cx="3643312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Mailing</a:t>
            </a:r>
            <a:endParaRPr lang="en-GB" dirty="0"/>
          </a:p>
        </p:txBody>
      </p:sp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428625" y="1428750"/>
            <a:ext cx="871537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sz="2400" dirty="0">
                <a:latin typeface="Calibri" pitchFamily="34" charset="0"/>
              </a:rPr>
              <a:t>IMPORTANT!</a:t>
            </a:r>
          </a:p>
          <a:p>
            <a:pPr algn="just"/>
            <a:endParaRPr lang="en-GB" sz="2400" dirty="0">
              <a:latin typeface="Calibri" pitchFamily="34" charset="0"/>
            </a:endParaRPr>
          </a:p>
          <a:p>
            <a:pPr algn="just"/>
            <a:r>
              <a:rPr lang="en-GB" sz="2400" dirty="0">
                <a:latin typeface="Calibri" pitchFamily="34" charset="0"/>
              </a:rPr>
              <a:t>Course information will be distributed via </a:t>
            </a:r>
            <a:r>
              <a:rPr lang="en-GB" sz="2400" dirty="0" err="1">
                <a:latin typeface="Calibri" pitchFamily="34" charset="0"/>
              </a:rPr>
              <a:t>Moodle</a:t>
            </a:r>
            <a:r>
              <a:rPr lang="en-GB" sz="2400" dirty="0">
                <a:latin typeface="Calibri" pitchFamily="34" charset="0"/>
              </a:rPr>
              <a:t>. </a:t>
            </a:r>
          </a:p>
          <a:p>
            <a:pPr algn="just"/>
            <a:endParaRPr lang="en-GB" sz="2400" dirty="0">
              <a:latin typeface="Calibri" pitchFamily="34" charset="0"/>
            </a:endParaRPr>
          </a:p>
          <a:p>
            <a:pPr algn="just"/>
            <a:r>
              <a:rPr lang="en-GB" sz="2400" dirty="0">
                <a:latin typeface="Calibri" pitchFamily="34" charset="0"/>
              </a:rPr>
              <a:t>All announcements on </a:t>
            </a:r>
            <a:r>
              <a:rPr lang="en-GB" sz="2400" dirty="0" err="1">
                <a:latin typeface="Calibri" pitchFamily="34" charset="0"/>
              </a:rPr>
              <a:t>Moodle</a:t>
            </a:r>
            <a:r>
              <a:rPr lang="en-GB" sz="2400" dirty="0">
                <a:latin typeface="Calibri" pitchFamily="34" charset="0"/>
              </a:rPr>
              <a:t> will be assumed to have been received.  </a:t>
            </a:r>
          </a:p>
          <a:p>
            <a:pPr algn="just"/>
            <a:endParaRPr lang="en-GB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1B6DF-53AF-4CE3-86AC-AE390CB27BF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74638"/>
            <a:ext cx="4143404" cy="1143000"/>
          </a:xfrm>
        </p:spPr>
        <p:txBody>
          <a:bodyPr/>
          <a:lstStyle/>
          <a:p>
            <a:pPr eaLnBrk="1" hangingPunct="1"/>
            <a:r>
              <a:rPr lang="en-GB" dirty="0"/>
              <a:t>Our Book(s)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8662" y="1772816"/>
            <a:ext cx="821244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By Simon </a:t>
            </a:r>
            <a:r>
              <a:rPr lang="en-US" sz="2800" dirty="0">
                <a:hlinkClick r:id="rId2"/>
              </a:rPr>
              <a:t>Prince</a:t>
            </a:r>
            <a:r>
              <a:rPr lang="en-US" sz="2800" dirty="0"/>
              <a:t>, ex-UCL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Mainly </a:t>
            </a:r>
          </a:p>
          <a:p>
            <a:r>
              <a:rPr lang="en-US" sz="2800" b="1" dirty="0"/>
              <a:t>Computer Vision Models</a:t>
            </a:r>
          </a:p>
          <a:p>
            <a:r>
              <a:rPr lang="en-US" sz="2800" dirty="0"/>
              <a:t>Online here: </a:t>
            </a:r>
          </a:p>
          <a:p>
            <a:r>
              <a:rPr lang="en-GB" sz="2800" dirty="0">
                <a:hlinkClick r:id="rId3"/>
              </a:rPr>
              <a:t>http://www.computervisionmodels.com/</a:t>
            </a:r>
            <a:endParaRPr lang="en-GB" sz="2800" dirty="0"/>
          </a:p>
          <a:p>
            <a:r>
              <a:rPr lang="en-US" sz="2800" dirty="0"/>
              <a:t>(Also using Simon Prince’s slides (thanks Simon!))</a:t>
            </a:r>
          </a:p>
          <a:p>
            <a:endParaRPr lang="en-US" sz="2800" dirty="0"/>
          </a:p>
          <a:p>
            <a:r>
              <a:rPr lang="en-GB" sz="2800" dirty="0"/>
              <a:t>Now also trialling content from Simon’s</a:t>
            </a:r>
          </a:p>
          <a:p>
            <a:r>
              <a:rPr lang="en-GB" sz="2800" dirty="0"/>
              <a:t>“</a:t>
            </a:r>
            <a:r>
              <a:rPr lang="en-GB" sz="2800" b="1" dirty="0">
                <a:hlinkClick r:id="rId4"/>
              </a:rPr>
              <a:t>Understanding Deep Learning</a:t>
            </a:r>
            <a:r>
              <a:rPr lang="en-GB" sz="2800" dirty="0"/>
              <a:t>”</a:t>
            </a:r>
          </a:p>
        </p:txBody>
      </p:sp>
      <p:pic>
        <p:nvPicPr>
          <p:cNvPr id="2" name="Picture 2" descr="Book Cov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67214" y="357166"/>
            <a:ext cx="2381250" cy="3543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1B6DF-53AF-4CE3-86AC-AE390CB27BF0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Other Books</a:t>
            </a:r>
            <a:endParaRPr lang="en-US" dirty="0"/>
          </a:p>
        </p:txBody>
      </p:sp>
      <p:pic>
        <p:nvPicPr>
          <p:cNvPr id="19459" name="Picture 5" descr="013261108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628776"/>
            <a:ext cx="3101963" cy="401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7" descr="013191193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4588" y="1557338"/>
            <a:ext cx="3328987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1571612"/>
            <a:ext cx="3286148" cy="461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>
            <a:hlinkClick r:id="rId5"/>
            <a:extLst>
              <a:ext uri="{FF2B5EF4-FFF2-40B4-BE49-F238E27FC236}">
                <a16:creationId xmlns:a16="http://schemas.microsoft.com/office/drawing/2014/main" id="{0DCCB21B-3B99-9C4A-9F54-9B2DD809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72" y="1484784"/>
            <a:ext cx="3283024" cy="47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ver: Computer Vision: A Modern Approach">
            <a:extLst>
              <a:ext uri="{FF2B5EF4-FFF2-40B4-BE49-F238E27FC236}">
                <a16:creationId xmlns:a16="http://schemas.microsoft.com/office/drawing/2014/main" id="{7A0AD67B-8931-6351-6715-8FC3634DA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484783"/>
            <a:ext cx="3637276" cy="46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Other Books</a:t>
            </a:r>
          </a:p>
        </p:txBody>
      </p:sp>
      <p:pic>
        <p:nvPicPr>
          <p:cNvPr id="20482" name="Picture 2" descr="Multiple View Geometry in Computer Visi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1500188"/>
            <a:ext cx="4643437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4" descr="http://www.robots.ox.ac.uk/~contours/images/FrontCover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38" y="2000250"/>
            <a:ext cx="32861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428625" y="6215063"/>
            <a:ext cx="41306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Good for geometry (1 free chapter online)</a:t>
            </a:r>
          </a:p>
        </p:txBody>
      </p:sp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5429250" y="6202363"/>
            <a:ext cx="30305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Good for tracking (free online)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Other Books 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 l="19336" t="12189" r="45508" b="10936"/>
          <a:stretch>
            <a:fillRect/>
          </a:stretch>
        </p:blipFill>
        <p:spPr bwMode="auto">
          <a:xfrm>
            <a:off x="204819" y="1484784"/>
            <a:ext cx="2581231" cy="3526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8" name="Picture 2" descr="http://static.lulu.com/product/hardcover/pattern-recognition-and-machine-learning/6957853/thumbnail/3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8378" y="2996952"/>
            <a:ext cx="2586474" cy="353706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490775"/>
            <a:ext cx="2952328" cy="39544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6146" name="Picture 2" descr="Book cover">
            <a:hlinkClick r:id="rId5"/>
            <a:extLst>
              <a:ext uri="{FF2B5EF4-FFF2-40B4-BE49-F238E27FC236}">
                <a16:creationId xmlns:a16="http://schemas.microsoft.com/office/drawing/2014/main" id="{A940FC25-FC29-8391-4508-A2E72305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98027"/>
            <a:ext cx="3067388" cy="34553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14708</TotalTime>
  <Words>2117</Words>
  <Application>Microsoft Office PowerPoint</Application>
  <PresentationFormat>On-screen Show (4:3)</PresentationFormat>
  <Paragraphs>391</Paragraphs>
  <Slides>58</Slides>
  <Notes>2</Notes>
  <HiddenSlides>5</HiddenSlides>
  <MMClips>7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Google Sans</vt:lpstr>
      <vt:lpstr>Harlow Solid Italic</vt:lpstr>
      <vt:lpstr>medium-content-serif-font</vt:lpstr>
      <vt:lpstr>Symbol</vt:lpstr>
      <vt:lpstr>Tahoma</vt:lpstr>
      <vt:lpstr>Office Theme</vt:lpstr>
      <vt:lpstr>Video Clip</vt:lpstr>
      <vt:lpstr>Machine Vision  COMP 0137</vt:lpstr>
      <vt:lpstr>Schedule</vt:lpstr>
      <vt:lpstr>Schedule</vt:lpstr>
      <vt:lpstr>Materials</vt:lpstr>
      <vt:lpstr>Time Commitment</vt:lpstr>
      <vt:lpstr>Our Book(s)</vt:lpstr>
      <vt:lpstr>Other Books</vt:lpstr>
      <vt:lpstr>Other Books</vt:lpstr>
      <vt:lpstr>Other Books </vt:lpstr>
      <vt:lpstr>Useful Knowledge</vt:lpstr>
      <vt:lpstr>Problems</vt:lpstr>
      <vt:lpstr>Problems</vt:lpstr>
      <vt:lpstr>Exam</vt:lpstr>
      <vt:lpstr>Practical Classes</vt:lpstr>
      <vt:lpstr>Practical Classes</vt:lpstr>
      <vt:lpstr>Coursework</vt:lpstr>
      <vt:lpstr>Coursework</vt:lpstr>
      <vt:lpstr>Website, Mail, Office Hours</vt:lpstr>
      <vt:lpstr>A bit about Gabe…</vt:lpstr>
      <vt:lpstr>What is computer vision?</vt:lpstr>
      <vt:lpstr>Classic Computer Vision</vt:lpstr>
      <vt:lpstr>Classic Computer Vision</vt:lpstr>
      <vt:lpstr>Computer Vision for the People</vt:lpstr>
      <vt:lpstr>Big Goals of Computer Vision</vt:lpstr>
      <vt:lpstr>Big Goals of Computer Vision</vt:lpstr>
      <vt:lpstr>Big Goals of Computer Vision</vt:lpstr>
      <vt:lpstr>Big Goals of Computer Vision</vt:lpstr>
      <vt:lpstr>Big Goals of Computer Vision</vt:lpstr>
      <vt:lpstr>Big Goals of Computer Vision</vt:lpstr>
      <vt:lpstr>Symbiotic Areas</vt:lpstr>
      <vt:lpstr>Computer Vision Tasks</vt:lpstr>
      <vt:lpstr>Computer Vision Tasks</vt:lpstr>
      <vt:lpstr>Applications of Computer Vision</vt:lpstr>
      <vt:lpstr>Applications of Computer Vision</vt:lpstr>
      <vt:lpstr>Applications of Computer Vision</vt:lpstr>
      <vt:lpstr>Applications of Computer Vision</vt:lpstr>
      <vt:lpstr>Relationship with other fields</vt:lpstr>
      <vt:lpstr>Brief History of Computer Vision</vt:lpstr>
      <vt:lpstr>Brief History of Computer Vision</vt:lpstr>
      <vt:lpstr>What’s Wrong  With Nearest Neighbors?</vt:lpstr>
      <vt:lpstr>Image Space vs Feature Space</vt:lpstr>
      <vt:lpstr>PowerPoint Presentation</vt:lpstr>
      <vt:lpstr>Why is computer vision hard?</vt:lpstr>
      <vt:lpstr>Why is computer vision hard?</vt:lpstr>
      <vt:lpstr>Some Mitigating Factors</vt:lpstr>
      <vt:lpstr>Course Overview</vt:lpstr>
      <vt:lpstr>PowerPoint Presentation</vt:lpstr>
      <vt:lpstr>PowerPoint Presentation</vt:lpstr>
      <vt:lpstr>PowerPoint Presentation</vt:lpstr>
      <vt:lpstr>PowerPoint Presentation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Mailing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4054 Machine Vision</dc:title>
  <dc:creator>simon</dc:creator>
  <cp:lastModifiedBy>Gabriel Brostow</cp:lastModifiedBy>
  <cp:revision>128</cp:revision>
  <cp:lastPrinted>2019-10-01T08:44:53Z</cp:lastPrinted>
  <dcterms:created xsi:type="dcterms:W3CDTF">2007-11-12T10:02:52Z</dcterms:created>
  <dcterms:modified xsi:type="dcterms:W3CDTF">2022-10-03T22:09:54Z</dcterms:modified>
</cp:coreProperties>
</file>